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2.png" ContentType="image/png"/>
  <Override PartName="/ppt/media/image3.png" ContentType="image/png"/>
  <Override PartName="/ppt/media/image59.png" ContentType="image/png"/>
  <Override PartName="/ppt/media/image84.jpeg" ContentType="image/jpe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45.gif" ContentType="image/gif"/>
  <Override PartName="/ppt/media/image25.png" ContentType="image/png"/>
  <Override PartName="/ppt/media/image36.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jpeg" ContentType="image/jpeg"/>
  <Override PartName="/ppt/media/image38.png" ContentType="image/png"/>
  <Override PartName="/ppt/media/image39.jpeg" ContentType="image/jpeg"/>
  <Override PartName="/ppt/media/image55.png" ContentType="image/png"/>
  <Override PartName="/ppt/media/image41.png" ContentType="image/png"/>
  <Override PartName="/ppt/media/image42.png" ContentType="image/png"/>
  <Override PartName="/ppt/media/image43.png" ContentType="image/png"/>
  <Override PartName="/ppt/media/image44.png" ContentType="image/png"/>
  <Override PartName="/ppt/media/image46.png" ContentType="image/png"/>
  <Override PartName="/ppt/media/image47.png" ContentType="image/png"/>
  <Override PartName="/ppt/media/image48.png" ContentType="image/png"/>
  <Override PartName="/ppt/media/image83.jpeg" ContentType="image/jpe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85.jpeg" ContentType="image/jpeg"/>
  <Override PartName="/ppt/media/image73.png" ContentType="image/png"/>
  <Override PartName="/ppt/media/image76.png" ContentType="image/png"/>
  <Override PartName="/ppt/media/image77.png" ContentType="image/png"/>
  <Override PartName="/ppt/media/image78.png" ContentType="image/png"/>
  <Override PartName="/ppt/media/image79.png" ContentType="image/png"/>
  <Override PartName="/ppt/media/image86.jpeg" ContentType="image/jpeg"/>
  <Override PartName="/ppt/media/image80.png" ContentType="image/png"/>
  <Override PartName="/ppt/media/image81.png" ContentType="image/png"/>
  <Override PartName="/ppt/media/image82.jpeg" ContentType="image/jpe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8E284A8-BFE5-48F8-A4E7-975544ADC676}" type="slidenum">
              <a:t>&lt;#&gt;</a:t>
            </a:fld>
          </a:p>
        </p:txBody>
      </p:sp>
      <p:sp>
        <p:nvSpPr>
          <p:cNvPr id="4" name="PlaceHolder 3"/>
          <p:cNvSpPr>
            <a:spLocks noGrp="1"/>
          </p:cNvSpPr>
          <p:nvPr>
            <p:ph type="dt" idx="1"/>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67797BF-FB72-499D-A718-D395DBC47780}"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6C02A78-6449-4AB3-9262-697C4CECEBBC}" type="slidenum">
              <a:t>&lt;#&gt;</a:t>
            </a:fld>
          </a:p>
        </p:txBody>
      </p:sp>
      <p:sp>
        <p:nvSpPr>
          <p:cNvPr id="9" name="PlaceHolder 8"/>
          <p:cNvSpPr>
            <a:spLocks noGrp="1"/>
          </p:cNvSpPr>
          <p:nvPr>
            <p:ph type="dt" idx="1"/>
          </p:nvPr>
        </p:nvSpPr>
        <p:spPr/>
        <p:txBody>
          <a:bodyPr/>
          <a:p>
            <a:r>
              <a:rPr lang="es-E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CE603ACB-A5EC-4601-A2EF-E35D2D1FA46C}" type="slidenum">
              <a:t>&lt;#&gt;</a:t>
            </a:fld>
          </a:p>
        </p:txBody>
      </p:sp>
      <p:sp>
        <p:nvSpPr>
          <p:cNvPr id="11" name="PlaceHolder 10"/>
          <p:cNvSpPr>
            <a:spLocks noGrp="1"/>
          </p:cNvSpPr>
          <p:nvPr>
            <p:ph type="dt" idx="1"/>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3035EE8-AFD5-470E-8C05-6EDC0026F9DE}"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990F498-5114-437F-BCFB-0E46D8E9CF51}"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25E849C-CB77-4CA1-BBE9-8C60C7A5A642}"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7F944D7-2824-46D1-9626-A5C4EF713614}"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0C4F33F-C31D-4232-A618-D5CC7497E1F8}"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5E940DE-4313-408A-8AC4-F95E4B868D05}"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93C7166-6260-4791-96DF-B788A4347888}"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F712D7E-B1CC-4335-8EBF-C90D9FF53F99}" type="slidenum">
              <a:t>&lt;#&gt;</a:t>
            </a:fld>
          </a:p>
        </p:txBody>
      </p:sp>
      <p:sp>
        <p:nvSpPr>
          <p:cNvPr id="8" name="PlaceHolder 7"/>
          <p:cNvSpPr>
            <a:spLocks noGrp="1"/>
          </p:cNvSpPr>
          <p:nvPr>
            <p:ph type="dt" idx="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ef8f5"/>
            </a:gs>
            <a:gs pos="100000">
              <a:srgbClr val="f7c4a2"/>
            </a:gs>
          </a:gsLst>
          <a:lin ang="540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s-ES" sz="6000" spc="-1" strike="noStrike">
                <a:solidFill>
                  <a:srgbClr val="000000"/>
                </a:solidFill>
                <a:latin typeface="Calibri Light"/>
              </a:rPr>
              <a:t>Haga clic para modificar el estilo de título del patrón</a:t>
            </a:r>
            <a:endParaRPr b="0" lang="es-E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s-ES" sz="1200" spc="-1" strike="noStrike">
                <a:solidFill>
                  <a:srgbClr val="8b8b8b"/>
                </a:solidFill>
                <a:latin typeface="Calibri"/>
              </a:defRPr>
            </a:lvl1pPr>
          </a:lstStyle>
          <a:p>
            <a:pPr>
              <a:lnSpc>
                <a:spcPct val="100000"/>
              </a:lnSpc>
              <a:buNone/>
            </a:pPr>
            <a:r>
              <a:rPr b="0" lang="es-ES" sz="1200" spc="-1" strike="noStrike">
                <a:solidFill>
                  <a:srgbClr val="8b8b8b"/>
                </a:solidFill>
                <a:latin typeface="Calibri"/>
              </a:rPr>
              <a:t>&lt;fecha/hora&gt;</a:t>
            </a:r>
            <a:endParaRPr b="0" lang="es-ES"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s-ES" sz="1400" spc="-1" strike="noStrike">
                <a:latin typeface="Times New Roman"/>
              </a:defRPr>
            </a:lvl1pPr>
          </a:lstStyle>
          <a:p>
            <a:pPr algn="ctr">
              <a:buNone/>
            </a:pPr>
            <a:r>
              <a:rPr b="0" lang="es-ES" sz="1400" spc="-1" strike="noStrike">
                <a:latin typeface="Times New Roman"/>
              </a:rPr>
              <a:t>&lt;pie de página&gt;</a:t>
            </a:r>
            <a:endParaRPr b="0" lang="es-E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s-ES" sz="1200" spc="-1" strike="noStrike">
                <a:solidFill>
                  <a:srgbClr val="8b8b8b"/>
                </a:solidFill>
                <a:latin typeface="Calibri"/>
              </a:defRPr>
            </a:lvl1pPr>
          </a:lstStyle>
          <a:p>
            <a:pPr algn="r">
              <a:lnSpc>
                <a:spcPct val="100000"/>
              </a:lnSpc>
              <a:buNone/>
            </a:pPr>
            <a:fld id="{4CB7838C-AD64-4659-8619-9358EB884412}" type="slidenum">
              <a:rPr b="0" lang="es-ES" sz="1200" spc="-1" strike="noStrike">
                <a:solidFill>
                  <a:srgbClr val="8b8b8b"/>
                </a:solidFill>
                <a:latin typeface="Calibri"/>
              </a:rPr>
              <a:t>&lt;número&gt;</a:t>
            </a:fld>
            <a:endParaRPr b="0" lang="es-E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ES" sz="2800" spc="-1" strike="noStrike">
                <a:solidFill>
                  <a:srgbClr val="000000"/>
                </a:solidFill>
                <a:latin typeface="Calibri"/>
              </a:rPr>
              <a:t>Pulse para editar el formato de texto del esquema</a:t>
            </a:r>
            <a:endParaRPr b="0" lang="es-E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ES" sz="2000" spc="-1" strike="noStrike">
                <a:solidFill>
                  <a:srgbClr val="000000"/>
                </a:solidFill>
                <a:latin typeface="Calibri"/>
              </a:rPr>
              <a:t>Segundo nivel del esquema</a:t>
            </a:r>
            <a:endParaRPr b="0" lang="es-E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ES" sz="1800" spc="-1" strike="noStrike">
                <a:solidFill>
                  <a:srgbClr val="000000"/>
                </a:solidFill>
                <a:latin typeface="Calibri"/>
              </a:rPr>
              <a:t>Tercer nivel del esquema</a:t>
            </a:r>
            <a:endParaRPr b="0" lang="es-E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ES" sz="1800" spc="-1" strike="noStrike">
                <a:solidFill>
                  <a:srgbClr val="000000"/>
                </a:solidFill>
                <a:latin typeface="Calibri"/>
              </a:rPr>
              <a:t>Cuarto nivel del esquema</a:t>
            </a:r>
            <a:endParaRPr b="0" lang="es-E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Calibri"/>
              </a:rPr>
              <a:t>Quinto nivel del esquema</a:t>
            </a:r>
            <a:endParaRPr b="0" lang="es-E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Calibri"/>
              </a:rPr>
              <a:t>Sexto nivel del esquema</a:t>
            </a:r>
            <a:endParaRPr b="0" lang="es-E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Calibri"/>
              </a:rPr>
              <a:t>Séptimo nivel del 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png"/><Relationship Id="rId9" Type="http://schemas.openxmlformats.org/officeDocument/2006/relationships/image" Target="../media/image39.jpeg"/><Relationship Id="rId10" Type="http://schemas.openxmlformats.org/officeDocument/2006/relationships/image" Target="../media/image40.jpe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gif"/><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adroTexto 1"/>
          <p:cNvSpPr/>
          <p:nvPr/>
        </p:nvSpPr>
        <p:spPr>
          <a:xfrm rot="20901000">
            <a:off x="902520" y="1342080"/>
            <a:ext cx="751320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4800" spc="-1" strike="noStrike">
                <a:solidFill>
                  <a:srgbClr val="000000"/>
                </a:solidFill>
                <a:latin typeface="Ink Free"/>
              </a:rPr>
              <a:t>Y lo podemos hacer en la web</a:t>
            </a:r>
            <a:endParaRPr b="0" lang="es-ES" sz="4800" spc="-1" strike="noStrike">
              <a:latin typeface="Arial"/>
            </a:endParaRPr>
          </a:p>
        </p:txBody>
      </p:sp>
      <p:sp>
        <p:nvSpPr>
          <p:cNvPr id="42" name="Imagen 2"/>
          <p:cNvSpPr/>
          <p:nvPr/>
        </p:nvSpPr>
        <p:spPr>
          <a:xfrm>
            <a:off x="5392440" y="2394720"/>
            <a:ext cx="5551920" cy="386028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04" name="CuadroTexto 4"/>
          <p:cNvSpPr/>
          <p:nvPr/>
        </p:nvSpPr>
        <p:spPr>
          <a:xfrm>
            <a:off x="1019880" y="1577160"/>
            <a:ext cx="42454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Pasos ejecución página web.</a:t>
            </a:r>
            <a:endParaRPr b="0" lang="es-ES" sz="2800" spc="-1" strike="noStrike">
              <a:latin typeface="Arial"/>
            </a:endParaRPr>
          </a:p>
        </p:txBody>
      </p:sp>
      <p:grpSp>
        <p:nvGrpSpPr>
          <p:cNvPr id="105" name="Grupo 5"/>
          <p:cNvGrpSpPr/>
          <p:nvPr/>
        </p:nvGrpSpPr>
        <p:grpSpPr>
          <a:xfrm>
            <a:off x="4368960" y="4258800"/>
            <a:ext cx="897840" cy="1671120"/>
            <a:chOff x="4368960" y="4258800"/>
            <a:chExt cx="897840" cy="1671120"/>
          </a:xfrm>
        </p:grpSpPr>
        <p:sp>
          <p:nvSpPr>
            <p:cNvPr id="106" name="Forma libre: forma 6"/>
            <p:cNvSpPr/>
            <p:nvPr/>
          </p:nvSpPr>
          <p:spPr>
            <a:xfrm>
              <a:off x="4368960" y="4258800"/>
              <a:ext cx="897840" cy="16711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07" name="Imagen 7" descr=""/>
            <p:cNvPicPr/>
            <p:nvPr/>
          </p:nvPicPr>
          <p:blipFill>
            <a:blip r:embed="rId1"/>
            <a:srcRect l="0" t="9243" r="0" b="0"/>
            <a:stretch/>
          </p:blipFill>
          <p:spPr>
            <a:xfrm>
              <a:off x="4428360" y="4295520"/>
              <a:ext cx="695880" cy="565200"/>
            </a:xfrm>
            <a:prstGeom prst="rect">
              <a:avLst/>
            </a:prstGeom>
            <a:ln w="0">
              <a:noFill/>
            </a:ln>
          </p:spPr>
        </p:pic>
        <p:pic>
          <p:nvPicPr>
            <p:cNvPr id="108" name="Imagen 8" descr=""/>
            <p:cNvPicPr/>
            <p:nvPr/>
          </p:nvPicPr>
          <p:blipFill>
            <a:blip r:embed="rId2"/>
            <a:stretch/>
          </p:blipFill>
          <p:spPr>
            <a:xfrm>
              <a:off x="4428360" y="5095080"/>
              <a:ext cx="739440" cy="370440"/>
            </a:xfrm>
            <a:prstGeom prst="rect">
              <a:avLst/>
            </a:prstGeom>
            <a:ln w="0">
              <a:noFill/>
            </a:ln>
          </p:spPr>
        </p:pic>
        <p:pic>
          <p:nvPicPr>
            <p:cNvPr id="109" name="Imagen 9" descr=""/>
            <p:cNvPicPr/>
            <p:nvPr/>
          </p:nvPicPr>
          <p:blipFill>
            <a:blip r:embed="rId3"/>
            <a:stretch/>
          </p:blipFill>
          <p:spPr>
            <a:xfrm>
              <a:off x="4416120" y="4821840"/>
              <a:ext cx="782280" cy="377280"/>
            </a:xfrm>
            <a:prstGeom prst="rect">
              <a:avLst/>
            </a:prstGeom>
            <a:ln w="0">
              <a:noFill/>
            </a:ln>
          </p:spPr>
        </p:pic>
        <p:pic>
          <p:nvPicPr>
            <p:cNvPr id="110" name="Imagen 10" descr=""/>
            <p:cNvPicPr/>
            <p:nvPr/>
          </p:nvPicPr>
          <p:blipFill>
            <a:blip r:embed="rId4"/>
            <a:srcRect l="0" t="24430" r="0" b="33225"/>
            <a:stretch/>
          </p:blipFill>
          <p:spPr>
            <a:xfrm>
              <a:off x="4416480" y="5361840"/>
              <a:ext cx="751320" cy="234360"/>
            </a:xfrm>
            <a:prstGeom prst="rect">
              <a:avLst/>
            </a:prstGeom>
            <a:ln w="0">
              <a:noFill/>
            </a:ln>
          </p:spPr>
        </p:pic>
        <p:pic>
          <p:nvPicPr>
            <p:cNvPr id="111" name="Imagen 11" descr=""/>
            <p:cNvPicPr/>
            <p:nvPr/>
          </p:nvPicPr>
          <p:blipFill>
            <a:blip r:embed="rId5"/>
            <a:stretch/>
          </p:blipFill>
          <p:spPr>
            <a:xfrm>
              <a:off x="4475160" y="5596560"/>
              <a:ext cx="624600" cy="285480"/>
            </a:xfrm>
            <a:prstGeom prst="rect">
              <a:avLst/>
            </a:prstGeom>
            <a:ln w="0">
              <a:noFill/>
            </a:ln>
          </p:spPr>
        </p:pic>
      </p:grpSp>
      <p:sp>
        <p:nvSpPr>
          <p:cNvPr id="112" name="Imagen 12"/>
          <p:cNvSpPr/>
          <p:nvPr/>
        </p:nvSpPr>
        <p:spPr>
          <a:xfrm>
            <a:off x="9043200" y="3734640"/>
            <a:ext cx="1386360" cy="693000"/>
          </a:xfrm>
          <a:prstGeom prst="roundRect">
            <a:avLst>
              <a:gd name="adj" fmla="val 16667"/>
            </a:avLst>
          </a:prstGeom>
          <a:blipFill rotWithShape="0">
            <a:blip r:embed="rId6"/>
            <a:srcRect/>
            <a:stretch/>
          </a:blipFill>
          <a:ln w="0">
            <a:noFill/>
          </a:ln>
        </p:spPr>
        <p:style>
          <a:lnRef idx="0"/>
          <a:fillRef idx="0"/>
          <a:effectRef idx="0"/>
          <a:fontRef idx="minor"/>
        </p:style>
      </p:sp>
      <p:sp>
        <p:nvSpPr>
          <p:cNvPr id="113" name="Imagen 14"/>
          <p:cNvSpPr/>
          <p:nvPr/>
        </p:nvSpPr>
        <p:spPr>
          <a:xfrm>
            <a:off x="117360" y="3429000"/>
            <a:ext cx="875880" cy="875880"/>
          </a:xfrm>
          <a:prstGeom prst="roundRect">
            <a:avLst>
              <a:gd name="adj" fmla="val 16667"/>
            </a:avLst>
          </a:prstGeom>
          <a:blipFill rotWithShape="0">
            <a:blip r:embed="rId7"/>
            <a:srcRect/>
            <a:stretch/>
          </a:blipFill>
          <a:ln w="0">
            <a:noFill/>
          </a:ln>
        </p:spPr>
        <p:style>
          <a:lnRef idx="0"/>
          <a:fillRef idx="0"/>
          <a:effectRef idx="0"/>
          <a:fontRef idx="minor"/>
        </p:style>
      </p:sp>
      <p:sp>
        <p:nvSpPr>
          <p:cNvPr id="114" name="Imagen 18"/>
          <p:cNvSpPr/>
          <p:nvPr/>
        </p:nvSpPr>
        <p:spPr>
          <a:xfrm flipH="1">
            <a:off x="1044720" y="3205080"/>
            <a:ext cx="1673280" cy="1156680"/>
          </a:xfrm>
          <a:prstGeom prst="roundRect">
            <a:avLst>
              <a:gd name="adj" fmla="val 16667"/>
            </a:avLst>
          </a:prstGeom>
          <a:blipFill rotWithShape="0">
            <a:blip r:embed="rId8"/>
            <a:srcRect/>
            <a:stretch/>
          </a:blipFill>
          <a:ln w="0">
            <a:noFill/>
          </a:ln>
        </p:spPr>
        <p:style>
          <a:lnRef idx="0"/>
          <a:fillRef idx="0"/>
          <a:effectRef idx="0"/>
          <a:fontRef idx="minor"/>
        </p:style>
      </p:sp>
      <p:sp>
        <p:nvSpPr>
          <p:cNvPr id="115" name="Imagen 22"/>
          <p:cNvSpPr/>
          <p:nvPr/>
        </p:nvSpPr>
        <p:spPr>
          <a:xfrm>
            <a:off x="6842880" y="2972520"/>
            <a:ext cx="2068200" cy="1671120"/>
          </a:xfrm>
          <a:prstGeom prst="roundRect">
            <a:avLst>
              <a:gd name="adj" fmla="val 16667"/>
            </a:avLst>
          </a:prstGeom>
          <a:blipFill rotWithShape="0">
            <a:blip r:embed="rId9"/>
            <a:srcRect/>
            <a:stretch/>
          </a:blipFill>
          <a:ln w="0">
            <a:noFill/>
          </a:ln>
        </p:spPr>
        <p:style>
          <a:lnRef idx="0"/>
          <a:fillRef idx="0"/>
          <a:effectRef idx="0"/>
          <a:fontRef idx="minor"/>
        </p:style>
      </p:sp>
      <p:grpSp>
        <p:nvGrpSpPr>
          <p:cNvPr id="116" name="Grupo 23"/>
          <p:cNvGrpSpPr/>
          <p:nvPr/>
        </p:nvGrpSpPr>
        <p:grpSpPr>
          <a:xfrm>
            <a:off x="10429920" y="1694160"/>
            <a:ext cx="1419480" cy="1136520"/>
            <a:chOff x="10429920" y="1694160"/>
            <a:chExt cx="1419480" cy="1136520"/>
          </a:xfrm>
        </p:grpSpPr>
        <p:sp>
          <p:nvSpPr>
            <p:cNvPr id="117" name="Imagen 20"/>
            <p:cNvSpPr/>
            <p:nvPr/>
          </p:nvSpPr>
          <p:spPr>
            <a:xfrm>
              <a:off x="10429920" y="1694160"/>
              <a:ext cx="1375200" cy="1110960"/>
            </a:xfrm>
            <a:prstGeom prst="roundRect">
              <a:avLst>
                <a:gd name="adj" fmla="val 16667"/>
              </a:avLst>
            </a:prstGeom>
            <a:blipFill rotWithShape="0">
              <a:blip r:embed="rId10"/>
              <a:srcRect/>
              <a:stretch/>
            </a:blipFill>
            <a:ln w="0">
              <a:noFill/>
            </a:ln>
          </p:spPr>
          <p:style>
            <a:lnRef idx="0"/>
            <a:fillRef idx="0"/>
            <a:effectRef idx="0"/>
            <a:fontRef idx="minor"/>
          </p:style>
        </p:sp>
        <p:pic>
          <p:nvPicPr>
            <p:cNvPr id="118" name="Imagen 16" descr=""/>
            <p:cNvPicPr/>
            <p:nvPr/>
          </p:nvPicPr>
          <p:blipFill>
            <a:blip r:embed="rId11"/>
            <a:stretch/>
          </p:blipFill>
          <p:spPr>
            <a:xfrm>
              <a:off x="11332800" y="2314080"/>
              <a:ext cx="516600" cy="516600"/>
            </a:xfrm>
            <a:prstGeom prst="rect">
              <a:avLst/>
            </a:prstGeom>
            <a:ln w="0">
              <a:noFill/>
            </a:ln>
          </p:spPr>
        </p:pic>
      </p:grpSp>
      <p:sp>
        <p:nvSpPr>
          <p:cNvPr id="119" name="CuadroTexto 24"/>
          <p:cNvSpPr/>
          <p:nvPr/>
        </p:nvSpPr>
        <p:spPr>
          <a:xfrm>
            <a:off x="4320" y="2387160"/>
            <a:ext cx="27932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000000"/>
                </a:solidFill>
                <a:latin typeface="Arial"/>
              </a:rPr>
              <a:t>https://www.laweb.es/prueba.asp</a:t>
            </a:r>
            <a:endParaRPr b="0" lang="es-ES" sz="1400" spc="-1" strike="noStrike">
              <a:latin typeface="Arial"/>
            </a:endParaRPr>
          </a:p>
        </p:txBody>
      </p:sp>
      <p:sp>
        <p:nvSpPr>
          <p:cNvPr id="120" name="Forma libre: forma 32"/>
          <p:cNvSpPr/>
          <p:nvPr/>
        </p:nvSpPr>
        <p:spPr>
          <a:xfrm>
            <a:off x="1828800" y="2663280"/>
            <a:ext cx="5978520" cy="501840"/>
          </a:xfrm>
          <a:custGeom>
            <a:avLst/>
            <a:gdLst/>
            <a:ahLst/>
            <a:rect l="l" t="t" r="r" b="b"/>
            <a:pathLst>
              <a:path w="5978769" h="790977">
                <a:moveTo>
                  <a:pt x="0" y="790977"/>
                </a:moveTo>
                <a:cubicBezTo>
                  <a:pt x="634218" y="415838"/>
                  <a:pt x="1268436" y="40700"/>
                  <a:pt x="2264898" y="3186"/>
                </a:cubicBezTo>
                <a:cubicBezTo>
                  <a:pt x="3261360" y="-34328"/>
                  <a:pt x="4620064" y="265783"/>
                  <a:pt x="5978769" y="565894"/>
                </a:cubicBezTo>
              </a:path>
            </a:pathLst>
          </a:custGeom>
          <a:noFill/>
          <a:ln w="50800">
            <a:solidFill>
              <a:srgbClr val="ff0000"/>
            </a:solidFill>
            <a:tailEnd len="med" type="triangle" w="med"/>
          </a:ln>
        </p:spPr>
        <p:style>
          <a:lnRef idx="2">
            <a:schemeClr val="accent1">
              <a:shade val="50000"/>
            </a:schemeClr>
          </a:lnRef>
          <a:fillRef idx="1">
            <a:schemeClr val="accent1"/>
          </a:fillRef>
          <a:effectRef idx="0">
            <a:schemeClr val="accent1"/>
          </a:effectRef>
          <a:fontRef idx="minor"/>
        </p:style>
      </p:sp>
      <p:sp>
        <p:nvSpPr>
          <p:cNvPr id="121" name="CuadroTexto 33"/>
          <p:cNvSpPr/>
          <p:nvPr/>
        </p:nvSpPr>
        <p:spPr>
          <a:xfrm>
            <a:off x="3706200" y="2322000"/>
            <a:ext cx="1833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000000"/>
                </a:solidFill>
                <a:latin typeface="Arial"/>
              </a:rPr>
              <a:t>https://IP/prueba.asp</a:t>
            </a:r>
            <a:endParaRPr b="0" lang="es-ES" sz="1400" spc="-1" strike="noStrike">
              <a:latin typeface="Arial"/>
            </a:endParaRPr>
          </a:p>
        </p:txBody>
      </p:sp>
      <p:sp>
        <p:nvSpPr>
          <p:cNvPr id="122" name="Conector: curvado 41"/>
          <p:cNvSpPr/>
          <p:nvPr/>
        </p:nvSpPr>
        <p:spPr>
          <a:xfrm flipH="1" flipV="1" rot="5400000">
            <a:off x="9515160" y="2376360"/>
            <a:ext cx="1042200" cy="786960"/>
          </a:xfrm>
          <a:prstGeom prst="curvedConnector2">
            <a:avLst/>
          </a:prstGeom>
          <a:noFill/>
          <a:ln w="50800">
            <a:solidFill>
              <a:srgbClr val="00b050"/>
            </a:solidFill>
            <a:tailEnd len="med" type="triangle" w="med"/>
          </a:ln>
        </p:spPr>
        <p:style>
          <a:lnRef idx="1">
            <a:schemeClr val="accent1"/>
          </a:lnRef>
          <a:fillRef idx="0">
            <a:schemeClr val="accent1"/>
          </a:fillRef>
          <a:effectRef idx="0">
            <a:schemeClr val="accent1"/>
          </a:effectRef>
          <a:fontRef idx="minor"/>
        </p:style>
      </p:sp>
      <p:sp>
        <p:nvSpPr>
          <p:cNvPr id="123" name="Rectángulo 42"/>
          <p:cNvSpPr/>
          <p:nvPr/>
        </p:nvSpPr>
        <p:spPr>
          <a:xfrm>
            <a:off x="9105120" y="3292200"/>
            <a:ext cx="10742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000000"/>
                </a:solidFill>
                <a:latin typeface="Arial"/>
              </a:rPr>
              <a:t>prueba.asp</a:t>
            </a:r>
            <a:endParaRPr b="0" lang="es-ES" sz="1400" spc="-1" strike="noStrike">
              <a:latin typeface="Arial"/>
            </a:endParaRPr>
          </a:p>
        </p:txBody>
      </p:sp>
      <p:sp>
        <p:nvSpPr>
          <p:cNvPr id="124" name="Conector: curvado 44"/>
          <p:cNvSpPr/>
          <p:nvPr/>
        </p:nvSpPr>
        <p:spPr>
          <a:xfrm rot="5400000">
            <a:off x="10136160" y="3099600"/>
            <a:ext cx="1275480" cy="687240"/>
          </a:xfrm>
          <a:prstGeom prst="curvedConnector2">
            <a:avLst/>
          </a:prstGeom>
          <a:noFill/>
          <a:ln w="50800">
            <a:solidFill>
              <a:srgbClr val="ffc000"/>
            </a:solidFill>
            <a:tailEnd len="med" type="triangle" w="med"/>
          </a:ln>
        </p:spPr>
        <p:style>
          <a:lnRef idx="1">
            <a:schemeClr val="accent1"/>
          </a:lnRef>
          <a:fillRef idx="0">
            <a:schemeClr val="accent1"/>
          </a:fillRef>
          <a:effectRef idx="0">
            <a:schemeClr val="accent1"/>
          </a:effectRef>
          <a:fontRef idx="minor"/>
        </p:style>
      </p:sp>
      <p:sp>
        <p:nvSpPr>
          <p:cNvPr id="125" name="Conector: curvado 49"/>
          <p:cNvSpPr/>
          <p:nvPr/>
        </p:nvSpPr>
        <p:spPr>
          <a:xfrm flipH="1" rot="5400000">
            <a:off x="4738320" y="1505160"/>
            <a:ext cx="281520" cy="5995440"/>
          </a:xfrm>
          <a:prstGeom prst="curvedConnector3">
            <a:avLst>
              <a:gd name="adj1" fmla="val -81144"/>
            </a:avLst>
          </a:prstGeom>
          <a:noFill/>
          <a:ln w="50800">
            <a:solidFill>
              <a:srgbClr val="ffff00"/>
            </a:solidFill>
            <a:tailEnd len="med" type="triangle" w="med"/>
          </a:ln>
        </p:spPr>
        <p:style>
          <a:lnRef idx="1">
            <a:schemeClr val="accent1"/>
          </a:lnRef>
          <a:fillRef idx="0">
            <a:schemeClr val="accent1"/>
          </a:fillRef>
          <a:effectRef idx="0">
            <a:schemeClr val="accent1"/>
          </a:effectRef>
          <a:fontRef idx="minor"/>
        </p:style>
      </p:sp>
      <p:pic>
        <p:nvPicPr>
          <p:cNvPr id="126" name="Imagen 50" descr=""/>
          <p:cNvPicPr/>
          <p:nvPr/>
        </p:nvPicPr>
        <p:blipFill>
          <a:blip r:embed="rId12"/>
          <a:stretch/>
        </p:blipFill>
        <p:spPr>
          <a:xfrm>
            <a:off x="204120" y="5066640"/>
            <a:ext cx="1447560" cy="1579320"/>
          </a:xfrm>
          <a:prstGeom prst="rect">
            <a:avLst/>
          </a:prstGeom>
          <a:ln w="0">
            <a:noFill/>
          </a:ln>
        </p:spPr>
      </p:pic>
      <p:sp>
        <p:nvSpPr>
          <p:cNvPr id="127" name="Conector recto de flecha 52"/>
          <p:cNvSpPr/>
          <p:nvPr/>
        </p:nvSpPr>
        <p:spPr>
          <a:xfrm>
            <a:off x="555840" y="4305240"/>
            <a:ext cx="372240" cy="761040"/>
          </a:xfrm>
          <a:custGeom>
            <a:avLst/>
            <a:gdLst/>
            <a:ahLst/>
            <a:rect l="l" t="t" r="r" b="b"/>
            <a:pathLst>
              <a:path w="21600" h="21600">
                <a:moveTo>
                  <a:pt x="0" y="0"/>
                </a:moveTo>
                <a:lnTo>
                  <a:pt x="21600" y="21600"/>
                </a:lnTo>
              </a:path>
            </a:pathLst>
          </a:custGeom>
          <a:noFill/>
          <a:ln w="50800">
            <a:solidFill>
              <a:srgbClr val="00b0f0"/>
            </a:solidFill>
            <a:tailEnd len="med" type="triangle" w="med"/>
          </a:ln>
        </p:spPr>
        <p:style>
          <a:lnRef idx="1">
            <a:schemeClr val="accent1"/>
          </a:lnRef>
          <a:fillRef idx="0">
            <a:schemeClr val="accent1"/>
          </a:fillRef>
          <a:effectRef idx="0">
            <a:schemeClr val="accent1"/>
          </a:effectRef>
          <a:fontRef idx="minor"/>
        </p:style>
      </p:sp>
      <p:sp>
        <p:nvSpPr>
          <p:cNvPr id="128" name="Rectángulo 53"/>
          <p:cNvSpPr/>
          <p:nvPr/>
        </p:nvSpPr>
        <p:spPr>
          <a:xfrm>
            <a:off x="9171000" y="2386800"/>
            <a:ext cx="5972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000000"/>
                </a:solidFill>
                <a:latin typeface="Arial"/>
              </a:rPr>
              <a:t>LINQ</a:t>
            </a:r>
            <a:endParaRPr b="0" lang="es-ES" sz="1400" spc="-1" strike="noStrike">
              <a:latin typeface="Arial"/>
            </a:endParaRPr>
          </a:p>
        </p:txBody>
      </p:sp>
      <p:sp>
        <p:nvSpPr>
          <p:cNvPr id="129" name="Rectángulo 54"/>
          <p:cNvSpPr/>
          <p:nvPr/>
        </p:nvSpPr>
        <p:spPr>
          <a:xfrm>
            <a:off x="10956600" y="3717360"/>
            <a:ext cx="1153440" cy="5158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s-ES" sz="1400" spc="-1" strike="noStrike">
                <a:solidFill>
                  <a:srgbClr val="000000"/>
                </a:solidFill>
                <a:latin typeface="Arial"/>
              </a:rPr>
              <a:t>Colecciones</a:t>
            </a:r>
            <a:endParaRPr b="0" lang="es-ES" sz="1400" spc="-1" strike="noStrike">
              <a:latin typeface="Arial"/>
            </a:endParaRPr>
          </a:p>
          <a:p>
            <a:pPr algn="ctr">
              <a:lnSpc>
                <a:spcPct val="100000"/>
              </a:lnSpc>
              <a:buNone/>
            </a:pPr>
            <a:r>
              <a:rPr b="0" lang="es-ES" sz="1400" spc="-1" strike="noStrike">
                <a:solidFill>
                  <a:srgbClr val="000000"/>
                </a:solidFill>
                <a:latin typeface="Arial"/>
              </a:rPr>
              <a:t>datos</a:t>
            </a:r>
            <a:endParaRPr b="0" lang="es-E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adroTexto 30"/>
          <p:cNvSpPr/>
          <p:nvPr/>
        </p:nvSpPr>
        <p:spPr>
          <a:xfrm>
            <a:off x="702360" y="2100240"/>
            <a:ext cx="6176520" cy="2833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La programación del lado del cliente se ejecuta en el ordenador del usuario.</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Se utiliza para ejecutar los controles de los valores del formulario y enviar alertas al navegador del usuario.</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El problema con los scripts del lado del cliente es el límite de control y los problemas con los sistemas operativos y navegadores web.</a:t>
            </a:r>
            <a:endParaRPr b="0" lang="es-ES" sz="2000" spc="-1" strike="noStrike">
              <a:latin typeface="Arial"/>
            </a:endParaRPr>
          </a:p>
        </p:txBody>
      </p:sp>
      <p:sp>
        <p:nvSpPr>
          <p:cNvPr id="131" name="CuadroTexto 2"/>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32" name="CuadroTexto 3"/>
          <p:cNvSpPr/>
          <p:nvPr/>
        </p:nvSpPr>
        <p:spPr>
          <a:xfrm>
            <a:off x="1008720" y="1577160"/>
            <a:ext cx="20188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Lado cliente.</a:t>
            </a:r>
            <a:endParaRPr b="0" lang="es-ES" sz="2800" spc="-1" strike="noStrike">
              <a:latin typeface="Arial"/>
            </a:endParaRPr>
          </a:p>
        </p:txBody>
      </p:sp>
      <p:sp>
        <p:nvSpPr>
          <p:cNvPr id="133" name="Imagen 4"/>
          <p:cNvSpPr/>
          <p:nvPr/>
        </p:nvSpPr>
        <p:spPr>
          <a:xfrm>
            <a:off x="7995240" y="1577160"/>
            <a:ext cx="3385080" cy="1701720"/>
          </a:xfrm>
          <a:prstGeom prst="roundRect">
            <a:avLst>
              <a:gd name="adj" fmla="val 16667"/>
            </a:avLst>
          </a:prstGeom>
          <a:blipFill rotWithShape="0">
            <a:blip r:embed="rId1"/>
            <a:srcRect/>
            <a:stretch/>
          </a:blipFill>
          <a:ln w="0">
            <a:noFill/>
          </a:ln>
        </p:spPr>
        <p:style>
          <a:lnRef idx="0"/>
          <a:fillRef idx="0"/>
          <a:effectRef idx="0"/>
          <a:fontRef idx="minor"/>
        </p:style>
      </p:sp>
      <p:pic>
        <p:nvPicPr>
          <p:cNvPr id="134" name="Imagen 6" descr=""/>
          <p:cNvPicPr/>
          <p:nvPr/>
        </p:nvPicPr>
        <p:blipFill>
          <a:blip r:embed="rId2"/>
          <a:stretch/>
        </p:blipFill>
        <p:spPr>
          <a:xfrm>
            <a:off x="9585720" y="3275640"/>
            <a:ext cx="1794600" cy="861120"/>
          </a:xfrm>
          <a:prstGeom prst="rect">
            <a:avLst/>
          </a:prstGeom>
          <a:ln w="0">
            <a:noFill/>
          </a:ln>
        </p:spPr>
      </p:pic>
      <p:pic>
        <p:nvPicPr>
          <p:cNvPr id="135" name="Imagen 8" descr=""/>
          <p:cNvPicPr/>
          <p:nvPr/>
        </p:nvPicPr>
        <p:blipFill>
          <a:blip r:embed="rId3"/>
          <a:stretch/>
        </p:blipFill>
        <p:spPr>
          <a:xfrm>
            <a:off x="7995240" y="4476240"/>
            <a:ext cx="1181160" cy="1181160"/>
          </a:xfrm>
          <a:prstGeom prst="rect">
            <a:avLst/>
          </a:prstGeom>
          <a:ln w="0">
            <a:noFill/>
          </a:ln>
        </p:spPr>
      </p:pic>
      <p:pic>
        <p:nvPicPr>
          <p:cNvPr id="136" name="Imagen 12" descr=""/>
          <p:cNvPicPr/>
          <p:nvPr/>
        </p:nvPicPr>
        <p:blipFill>
          <a:blip r:embed="rId4"/>
          <a:stretch/>
        </p:blipFill>
        <p:spPr>
          <a:xfrm>
            <a:off x="9410760" y="5501880"/>
            <a:ext cx="1077120" cy="933480"/>
          </a:xfrm>
          <a:prstGeom prst="rect">
            <a:avLst/>
          </a:prstGeom>
          <a:ln w="0">
            <a:noFill/>
          </a:ln>
        </p:spPr>
      </p:pic>
      <p:pic>
        <p:nvPicPr>
          <p:cNvPr id="137" name="Imagen 14" descr=""/>
          <p:cNvPicPr/>
          <p:nvPr/>
        </p:nvPicPr>
        <p:blipFill>
          <a:blip r:embed="rId5"/>
          <a:stretch/>
        </p:blipFill>
        <p:spPr>
          <a:xfrm>
            <a:off x="8220240" y="3275640"/>
            <a:ext cx="1190160" cy="1190160"/>
          </a:xfrm>
          <a:prstGeom prst="rect">
            <a:avLst/>
          </a:prstGeom>
          <a:ln w="0">
            <a:noFill/>
          </a:ln>
        </p:spPr>
      </p:pic>
      <p:pic>
        <p:nvPicPr>
          <p:cNvPr id="138" name="Imagen 16" descr=""/>
          <p:cNvPicPr/>
          <p:nvPr/>
        </p:nvPicPr>
        <p:blipFill>
          <a:blip r:embed="rId6"/>
          <a:stretch/>
        </p:blipFill>
        <p:spPr>
          <a:xfrm>
            <a:off x="9276480" y="4466160"/>
            <a:ext cx="2103840" cy="706320"/>
          </a:xfrm>
          <a:prstGeom prst="rect">
            <a:avLst/>
          </a:prstGeom>
          <a:ln w="0">
            <a:noFill/>
          </a:ln>
        </p:spPr>
      </p:pic>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3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adroTexto 2"/>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40" name="CuadroTexto 3"/>
          <p:cNvSpPr/>
          <p:nvPr/>
        </p:nvSpPr>
        <p:spPr>
          <a:xfrm>
            <a:off x="1010520" y="1577160"/>
            <a:ext cx="2276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Lado servidor.</a:t>
            </a:r>
            <a:endParaRPr b="0" lang="es-ES" sz="2800" spc="-1" strike="noStrike">
              <a:latin typeface="Arial"/>
            </a:endParaRPr>
          </a:p>
        </p:txBody>
      </p:sp>
      <p:sp>
        <p:nvSpPr>
          <p:cNvPr id="141" name="CuadroTexto 4"/>
          <p:cNvSpPr/>
          <p:nvPr/>
        </p:nvSpPr>
        <p:spPr>
          <a:xfrm>
            <a:off x="702360" y="2100240"/>
            <a:ext cx="6176520" cy="2833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Los scripts se ejecutan en el servidor.</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Esto reduce la cantidad de errores o problemas de compatibilidad ya que el código se ejecuta en un servidor usando un lenguaje y software ya conocido y gestionado.</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Al cliente sólo le llega la información de la ejecución del código, no el código en sí, por lo que no tienen acceso a zonas sensibles del servidor (datos).</a:t>
            </a:r>
            <a:endParaRPr b="0" lang="es-ES" sz="2000" spc="-1" strike="noStrike">
              <a:latin typeface="Arial"/>
            </a:endParaRPr>
          </a:p>
        </p:txBody>
      </p:sp>
      <p:grpSp>
        <p:nvGrpSpPr>
          <p:cNvPr id="142" name="13 Grupo"/>
          <p:cNvGrpSpPr/>
          <p:nvPr/>
        </p:nvGrpSpPr>
        <p:grpSpPr>
          <a:xfrm>
            <a:off x="8130960" y="1263960"/>
            <a:ext cx="2327040" cy="5172840"/>
            <a:chOff x="8130960" y="1263960"/>
            <a:chExt cx="2327040" cy="5172840"/>
          </a:xfrm>
        </p:grpSpPr>
        <p:sp>
          <p:nvSpPr>
            <p:cNvPr id="143" name="Forma libre: forma 6"/>
            <p:cNvSpPr/>
            <p:nvPr/>
          </p:nvSpPr>
          <p:spPr>
            <a:xfrm>
              <a:off x="8130960" y="1263960"/>
              <a:ext cx="2327040" cy="51728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44" name="Imagen 7" descr=""/>
            <p:cNvPicPr/>
            <p:nvPr/>
          </p:nvPicPr>
          <p:blipFill>
            <a:blip r:embed="rId1"/>
            <a:srcRect l="28725" t="7219" r="28936" b="0"/>
            <a:stretch/>
          </p:blipFill>
          <p:spPr>
            <a:xfrm>
              <a:off x="8698680" y="1377000"/>
              <a:ext cx="1179000" cy="1453680"/>
            </a:xfrm>
            <a:prstGeom prst="rect">
              <a:avLst/>
            </a:prstGeom>
            <a:ln w="0">
              <a:noFill/>
            </a:ln>
          </p:spPr>
        </p:pic>
        <p:pic>
          <p:nvPicPr>
            <p:cNvPr id="145" name="Imagen 8" descr=""/>
            <p:cNvPicPr/>
            <p:nvPr/>
          </p:nvPicPr>
          <p:blipFill>
            <a:blip r:embed="rId2"/>
            <a:stretch/>
          </p:blipFill>
          <p:spPr>
            <a:xfrm>
              <a:off x="8295480" y="2761920"/>
              <a:ext cx="2060640" cy="1083600"/>
            </a:xfrm>
            <a:prstGeom prst="rect">
              <a:avLst/>
            </a:prstGeom>
            <a:ln w="0">
              <a:noFill/>
            </a:ln>
          </p:spPr>
        </p:pic>
        <p:pic>
          <p:nvPicPr>
            <p:cNvPr id="146" name="Imagen 10" descr=""/>
            <p:cNvPicPr/>
            <p:nvPr/>
          </p:nvPicPr>
          <p:blipFill>
            <a:blip r:embed="rId3"/>
            <a:srcRect l="8280" t="0" r="0" b="0"/>
            <a:stretch/>
          </p:blipFill>
          <p:spPr>
            <a:xfrm>
              <a:off x="8295480" y="5055480"/>
              <a:ext cx="2162520" cy="994680"/>
            </a:xfrm>
            <a:prstGeom prst="rect">
              <a:avLst/>
            </a:prstGeom>
            <a:ln w="0">
              <a:noFill/>
            </a:ln>
          </p:spPr>
        </p:pic>
        <p:pic>
          <p:nvPicPr>
            <p:cNvPr id="147" name="Picture 3" descr=""/>
            <p:cNvPicPr/>
            <p:nvPr/>
          </p:nvPicPr>
          <p:blipFill>
            <a:blip r:embed="rId4"/>
            <a:srcRect l="19360" t="0" r="23100" b="11342"/>
            <a:stretch/>
          </p:blipFill>
          <p:spPr>
            <a:xfrm>
              <a:off x="8216640" y="3749040"/>
              <a:ext cx="2125080" cy="1227240"/>
            </a:xfrm>
            <a:prstGeom prst="rect">
              <a:avLst/>
            </a:prstGeom>
            <a:ln w="9525">
              <a:noFill/>
            </a:ln>
          </p:spPr>
        </p:pic>
      </p:gr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8" name="Grupo 28"/>
          <p:cNvGrpSpPr/>
          <p:nvPr/>
        </p:nvGrpSpPr>
        <p:grpSpPr>
          <a:xfrm>
            <a:off x="4652280" y="1240560"/>
            <a:ext cx="2707560" cy="5323680"/>
            <a:chOff x="4652280" y="1240560"/>
            <a:chExt cx="2707560" cy="5323680"/>
          </a:xfrm>
        </p:grpSpPr>
        <p:sp>
          <p:nvSpPr>
            <p:cNvPr id="149" name="Forma libre: forma 17"/>
            <p:cNvSpPr/>
            <p:nvPr/>
          </p:nvSpPr>
          <p:spPr>
            <a:xfrm>
              <a:off x="4652280" y="1240560"/>
              <a:ext cx="2707560" cy="53236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50" name="Imagen 18" descr=""/>
            <p:cNvPicPr/>
            <p:nvPr/>
          </p:nvPicPr>
          <p:blipFill>
            <a:blip r:embed="rId1"/>
            <a:srcRect l="0" t="9225" r="0" b="0"/>
            <a:stretch/>
          </p:blipFill>
          <p:spPr>
            <a:xfrm>
              <a:off x="4831200" y="1357200"/>
              <a:ext cx="2098080" cy="1801080"/>
            </a:xfrm>
            <a:prstGeom prst="rect">
              <a:avLst/>
            </a:prstGeom>
            <a:ln w="0">
              <a:noFill/>
            </a:ln>
          </p:spPr>
        </p:pic>
        <p:pic>
          <p:nvPicPr>
            <p:cNvPr id="151" name="Imagen 19" descr=""/>
            <p:cNvPicPr/>
            <p:nvPr/>
          </p:nvPicPr>
          <p:blipFill>
            <a:blip r:embed="rId2"/>
            <a:stretch/>
          </p:blipFill>
          <p:spPr>
            <a:xfrm>
              <a:off x="4831200" y="3903480"/>
              <a:ext cx="2229840" cy="1180800"/>
            </a:xfrm>
            <a:prstGeom prst="rect">
              <a:avLst/>
            </a:prstGeom>
            <a:ln w="0">
              <a:noFill/>
            </a:ln>
          </p:spPr>
        </p:pic>
        <p:pic>
          <p:nvPicPr>
            <p:cNvPr id="152" name="Imagen 20" descr=""/>
            <p:cNvPicPr/>
            <p:nvPr/>
          </p:nvPicPr>
          <p:blipFill>
            <a:blip r:embed="rId3"/>
            <a:stretch/>
          </p:blipFill>
          <p:spPr>
            <a:xfrm>
              <a:off x="4794840" y="3033720"/>
              <a:ext cx="2358720" cy="1202400"/>
            </a:xfrm>
            <a:prstGeom prst="rect">
              <a:avLst/>
            </a:prstGeom>
            <a:ln w="0">
              <a:noFill/>
            </a:ln>
          </p:spPr>
        </p:pic>
        <p:pic>
          <p:nvPicPr>
            <p:cNvPr id="153" name="Imagen 21" descr=""/>
            <p:cNvPicPr/>
            <p:nvPr/>
          </p:nvPicPr>
          <p:blipFill>
            <a:blip r:embed="rId4"/>
            <a:srcRect l="0" t="24410" r="0" b="33249"/>
            <a:stretch/>
          </p:blipFill>
          <p:spPr>
            <a:xfrm>
              <a:off x="4795560" y="4753440"/>
              <a:ext cx="2265480" cy="747360"/>
            </a:xfrm>
            <a:prstGeom prst="rect">
              <a:avLst/>
            </a:prstGeom>
            <a:ln w="0">
              <a:noFill/>
            </a:ln>
          </p:spPr>
        </p:pic>
        <p:pic>
          <p:nvPicPr>
            <p:cNvPr id="154" name="Imagen 26" descr=""/>
            <p:cNvPicPr/>
            <p:nvPr/>
          </p:nvPicPr>
          <p:blipFill>
            <a:blip r:embed="rId5"/>
            <a:stretch/>
          </p:blipFill>
          <p:spPr>
            <a:xfrm>
              <a:off x="4971960" y="5501160"/>
              <a:ext cx="1883160" cy="910800"/>
            </a:xfrm>
            <a:prstGeom prst="rect">
              <a:avLst/>
            </a:prstGeom>
            <a:ln w="0">
              <a:noFill/>
            </a:ln>
          </p:spPr>
        </p:pic>
      </p:grpSp>
      <p:sp>
        <p:nvSpPr>
          <p:cNvPr id="155" name="CuadroTexto 30"/>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56" name="CuadroTexto 31"/>
          <p:cNvSpPr/>
          <p:nvPr/>
        </p:nvSpPr>
        <p:spPr>
          <a:xfrm>
            <a:off x="1007640" y="1577160"/>
            <a:ext cx="19566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Tecnologías.</a:t>
            </a:r>
            <a:endParaRPr b="0" lang="es-ES" sz="2800" spc="-1" strike="noStrike">
              <a:latin typeface="Arial"/>
            </a:endParaRPr>
          </a:p>
        </p:txBody>
      </p:sp>
      <p:grpSp>
        <p:nvGrpSpPr>
          <p:cNvPr id="157" name="33 Grupo"/>
          <p:cNvGrpSpPr/>
          <p:nvPr/>
        </p:nvGrpSpPr>
        <p:grpSpPr>
          <a:xfrm>
            <a:off x="8539200" y="1240560"/>
            <a:ext cx="2397600" cy="5323680"/>
            <a:chOff x="8539200" y="1240560"/>
            <a:chExt cx="2397600" cy="5323680"/>
          </a:xfrm>
        </p:grpSpPr>
        <p:sp>
          <p:nvSpPr>
            <p:cNvPr id="158" name="Forma libre: forma 16"/>
            <p:cNvSpPr/>
            <p:nvPr/>
          </p:nvSpPr>
          <p:spPr>
            <a:xfrm>
              <a:off x="8539200" y="1240560"/>
              <a:ext cx="2397240" cy="53236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59" name="Imagen 22" descr=""/>
            <p:cNvPicPr/>
            <p:nvPr/>
          </p:nvPicPr>
          <p:blipFill>
            <a:blip r:embed="rId6"/>
            <a:srcRect l="28725" t="7219" r="28936" b="0"/>
            <a:stretch/>
          </p:blipFill>
          <p:spPr>
            <a:xfrm>
              <a:off x="9123480" y="1357200"/>
              <a:ext cx="1214640" cy="1495800"/>
            </a:xfrm>
            <a:prstGeom prst="rect">
              <a:avLst/>
            </a:prstGeom>
            <a:ln w="0">
              <a:noFill/>
            </a:ln>
          </p:spPr>
        </p:pic>
        <p:pic>
          <p:nvPicPr>
            <p:cNvPr id="160" name="Imagen 23" descr=""/>
            <p:cNvPicPr/>
            <p:nvPr/>
          </p:nvPicPr>
          <p:blipFill>
            <a:blip r:embed="rId7"/>
            <a:stretch/>
          </p:blipFill>
          <p:spPr>
            <a:xfrm>
              <a:off x="8708760" y="2782440"/>
              <a:ext cx="2122920" cy="1114920"/>
            </a:xfrm>
            <a:prstGeom prst="rect">
              <a:avLst/>
            </a:prstGeom>
            <a:ln w="0">
              <a:noFill/>
            </a:ln>
          </p:spPr>
        </p:pic>
        <p:pic>
          <p:nvPicPr>
            <p:cNvPr id="161" name="Imagen 25" descr=""/>
            <p:cNvPicPr/>
            <p:nvPr/>
          </p:nvPicPr>
          <p:blipFill>
            <a:blip r:embed="rId8"/>
            <a:srcRect l="8291" t="0" r="0" b="0"/>
            <a:stretch/>
          </p:blipFill>
          <p:spPr>
            <a:xfrm>
              <a:off x="8708760" y="5142600"/>
              <a:ext cx="2228040" cy="1023840"/>
            </a:xfrm>
            <a:prstGeom prst="rect">
              <a:avLst/>
            </a:prstGeom>
            <a:ln w="0">
              <a:noFill/>
            </a:ln>
          </p:spPr>
        </p:pic>
        <p:pic>
          <p:nvPicPr>
            <p:cNvPr id="162" name="Picture 3" descr=""/>
            <p:cNvPicPr/>
            <p:nvPr/>
          </p:nvPicPr>
          <p:blipFill>
            <a:blip r:embed="rId9"/>
            <a:srcRect l="19360" t="0" r="23100" b="11342"/>
            <a:stretch/>
          </p:blipFill>
          <p:spPr>
            <a:xfrm>
              <a:off x="8616960" y="3823200"/>
              <a:ext cx="2125080" cy="1227240"/>
            </a:xfrm>
            <a:prstGeom prst="rect">
              <a:avLst/>
            </a:prstGeom>
            <a:ln w="9525">
              <a:noFill/>
            </a:ln>
          </p:spPr>
        </p:pic>
      </p:grpSp>
      <p:pic>
        <p:nvPicPr>
          <p:cNvPr id="163" name="Imagen 27" descr=""/>
          <p:cNvPicPr/>
          <p:nvPr/>
        </p:nvPicPr>
        <p:blipFill>
          <a:blip r:embed="rId10"/>
          <a:srcRect l="12014" t="0" r="6830" b="0"/>
          <a:stretch/>
        </p:blipFill>
        <p:spPr>
          <a:xfrm>
            <a:off x="7891560" y="3323160"/>
            <a:ext cx="3887280" cy="1618560"/>
          </a:xfrm>
          <a:prstGeom prst="rect">
            <a:avLst/>
          </a:prstGeom>
          <a:ln w="72000">
            <a:solidFill>
              <a:srgbClr val="000000"/>
            </a:solidFill>
            <a:round/>
          </a:ln>
        </p:spPr>
      </p:pic>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stCondLst>
                                    <p:cond delay="0"/>
                                  </p:stCondLst>
                                  <p:childTnLst>
                                    <p:set>
                                      <p:cBhvr>
                                        <p:cTn id="120" dur="1" fill="hold">
                                          <p:stCondLst>
                                            <p:cond delay="0"/>
                                          </p:stCondLst>
                                        </p:cTn>
                                        <p:tgtEl>
                                          <p:spTgt spid="163"/>
                                        </p:tgtEl>
                                        <p:attrNameLst>
                                          <p:attrName>style.visibility</p:attrName>
                                        </p:attrNameLst>
                                      </p:cBhvr>
                                      <p:to>
                                        <p:strVal val="visible"/>
                                      </p:to>
                                    </p:set>
                                    <p:anim calcmode="lin" valueType="num">
                                      <p:cBhvr additive="repl">
                                        <p:cTn id="121" dur="500" fill="hold"/>
                                        <p:tgtEl>
                                          <p:spTgt spid="163"/>
                                        </p:tgtEl>
                                        <p:attrNameLst>
                                          <p:attrName>ppt_w</p:attrName>
                                        </p:attrNameLst>
                                      </p:cBhvr>
                                      <p:tavLst>
                                        <p:tav tm="0">
                                          <p:val>
                                            <p:strVal val="#ppt_w*0.05"/>
                                          </p:val>
                                        </p:tav>
                                        <p:tav tm="100000">
                                          <p:val>
                                            <p:strVal val="#ppt_w"/>
                                          </p:val>
                                        </p:tav>
                                      </p:tavLst>
                                    </p:anim>
                                    <p:anim calcmode="lin" valueType="num">
                                      <p:cBhvr additive="repl">
                                        <p:cTn id="122" dur="500" fill="hold"/>
                                        <p:tgtEl>
                                          <p:spTgt spid="163"/>
                                        </p:tgtEl>
                                        <p:attrNameLst>
                                          <p:attrName>ppt_h</p:attrName>
                                        </p:attrNameLst>
                                      </p:cBhvr>
                                      <p:tavLst>
                                        <p:tav tm="0">
                                          <p:val>
                                            <p:strVal val="#ppt_h"/>
                                          </p:val>
                                        </p:tav>
                                        <p:tav tm="100000">
                                          <p:val>
                                            <p:strVal val="#ppt_h"/>
                                          </p:val>
                                        </p:tav>
                                      </p:tavLst>
                                    </p:anim>
                                    <p:anim calcmode="lin" valueType="num">
                                      <p:cBhvr additive="repl">
                                        <p:cTn id="123" dur="500" fill="hold"/>
                                        <p:tgtEl>
                                          <p:spTgt spid="163"/>
                                        </p:tgtEl>
                                        <p:attrNameLst>
                                          <p:attrName>ppt_x</p:attrName>
                                        </p:attrNameLst>
                                      </p:cBhvr>
                                      <p:tavLst>
                                        <p:tav tm="0">
                                          <p:val>
                                            <p:strVal val="#ppt_x-.2"/>
                                          </p:val>
                                        </p:tav>
                                        <p:tav tm="100000">
                                          <p:val>
                                            <p:strVal val="#ppt_x"/>
                                          </p:val>
                                        </p:tav>
                                      </p:tavLst>
                                    </p:anim>
                                    <p:anim calcmode="lin" valueType="num">
                                      <p:cBhvr additive="repl">
                                        <p:cTn id="124" dur="500" fill="hold"/>
                                        <p:tgtEl>
                                          <p:spTgt spid="163"/>
                                        </p:tgtEl>
                                        <p:attrNameLst>
                                          <p:attrName>ppt_y</p:attrName>
                                        </p:attrNameLst>
                                      </p:cBhvr>
                                      <p:tavLst>
                                        <p:tav tm="0">
                                          <p:val>
                                            <p:strVal val="#ppt_y"/>
                                          </p:val>
                                        </p:tav>
                                        <p:tav tm="100000">
                                          <p:val>
                                            <p:strVal val="#ppt_y"/>
                                          </p:val>
                                        </p:tav>
                                      </p:tavLst>
                                    </p:anim>
                                    <p:animEffect filter="fade" transition="in">
                                      <p:cBhvr additive="repl">
                                        <p:cTn id="125" dur="500"/>
                                        <p:tgtEl>
                                          <p:spTgt spid="163"/>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65" name="CuadroTexto 10"/>
          <p:cNvSpPr/>
          <p:nvPr/>
        </p:nvSpPr>
        <p:spPr>
          <a:xfrm>
            <a:off x="1038600" y="1577160"/>
            <a:ext cx="6117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Qué en lado cliente, qué en lado servidor.</a:t>
            </a:r>
            <a:endParaRPr b="0" lang="es-ES" sz="2800" spc="-1" strike="noStrike">
              <a:latin typeface="Arial"/>
            </a:endParaRPr>
          </a:p>
        </p:txBody>
      </p:sp>
      <p:sp>
        <p:nvSpPr>
          <p:cNvPr id="166" name="CuadroTexto 11"/>
          <p:cNvSpPr/>
          <p:nvPr/>
        </p:nvSpPr>
        <p:spPr>
          <a:xfrm>
            <a:off x="702360" y="2100240"/>
            <a:ext cx="6176520" cy="3748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En el lado cliente, el código se ejecuta en el ordenador del usuario el uso de scripts como JavaScript, y puede ser bloqueado. La mayoría de los navegadores ofrecen al usuario la opción de bloquear el código del cliente, lo que provoca un problema con los desarrolladores web que necesitan JavaScript para ejecutarse en el equipo para la aplicación web para cargarlo correctamente.</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Del lado del servidor las secuencias de comandos no tienen las limitaciones del navegador, y se configuran los elementos directamente sobre el servidor, por lo que no hay dependencias de clientes distintos.</a:t>
            </a:r>
            <a:endParaRPr b="0" lang="es-ES" sz="2000" spc="-1" strike="noStrike">
              <a:latin typeface="Arial"/>
            </a:endParaRPr>
          </a:p>
        </p:txBody>
      </p:sp>
      <p:grpSp>
        <p:nvGrpSpPr>
          <p:cNvPr id="167" name="Grupo 18"/>
          <p:cNvGrpSpPr/>
          <p:nvPr/>
        </p:nvGrpSpPr>
        <p:grpSpPr>
          <a:xfrm>
            <a:off x="7251120" y="1564200"/>
            <a:ext cx="2294280" cy="4645080"/>
            <a:chOff x="7251120" y="1564200"/>
            <a:chExt cx="2294280" cy="4645080"/>
          </a:xfrm>
        </p:grpSpPr>
        <p:sp>
          <p:nvSpPr>
            <p:cNvPr id="168" name="Forma libre: forma 19"/>
            <p:cNvSpPr/>
            <p:nvPr/>
          </p:nvSpPr>
          <p:spPr>
            <a:xfrm>
              <a:off x="7251120" y="1564200"/>
              <a:ext cx="2294280" cy="4645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69" name="Imagen 20" descr=""/>
            <p:cNvPicPr/>
            <p:nvPr/>
          </p:nvPicPr>
          <p:blipFill>
            <a:blip r:embed="rId1"/>
            <a:srcRect l="0" t="9223" r="0" b="0"/>
            <a:stretch/>
          </p:blipFill>
          <p:spPr>
            <a:xfrm>
              <a:off x="7402680" y="1665720"/>
              <a:ext cx="1777680" cy="1571400"/>
            </a:xfrm>
            <a:prstGeom prst="rect">
              <a:avLst/>
            </a:prstGeom>
            <a:ln w="0">
              <a:noFill/>
            </a:ln>
          </p:spPr>
        </p:pic>
        <p:pic>
          <p:nvPicPr>
            <p:cNvPr id="170" name="Imagen 21" descr=""/>
            <p:cNvPicPr/>
            <p:nvPr/>
          </p:nvPicPr>
          <p:blipFill>
            <a:blip r:embed="rId2"/>
            <a:stretch/>
          </p:blipFill>
          <p:spPr>
            <a:xfrm>
              <a:off x="7402680" y="3887640"/>
              <a:ext cx="1889640" cy="1029960"/>
            </a:xfrm>
            <a:prstGeom prst="rect">
              <a:avLst/>
            </a:prstGeom>
            <a:ln w="0">
              <a:noFill/>
            </a:ln>
          </p:spPr>
        </p:pic>
        <p:pic>
          <p:nvPicPr>
            <p:cNvPr id="171" name="Imagen 22" descr=""/>
            <p:cNvPicPr/>
            <p:nvPr/>
          </p:nvPicPr>
          <p:blipFill>
            <a:blip r:embed="rId3"/>
            <a:stretch/>
          </p:blipFill>
          <p:spPr>
            <a:xfrm>
              <a:off x="7372080" y="3128760"/>
              <a:ext cx="1998720" cy="1049040"/>
            </a:xfrm>
            <a:prstGeom prst="rect">
              <a:avLst/>
            </a:prstGeom>
            <a:ln w="0">
              <a:noFill/>
            </a:ln>
          </p:spPr>
        </p:pic>
        <p:pic>
          <p:nvPicPr>
            <p:cNvPr id="172" name="Imagen 23" descr=""/>
            <p:cNvPicPr/>
            <p:nvPr/>
          </p:nvPicPr>
          <p:blipFill>
            <a:blip r:embed="rId4"/>
            <a:srcRect l="0" t="24410" r="0" b="33249"/>
            <a:stretch/>
          </p:blipFill>
          <p:spPr>
            <a:xfrm>
              <a:off x="7372440" y="4629240"/>
              <a:ext cx="1919880" cy="651960"/>
            </a:xfrm>
            <a:prstGeom prst="rect">
              <a:avLst/>
            </a:prstGeom>
            <a:ln w="0">
              <a:noFill/>
            </a:ln>
          </p:spPr>
        </p:pic>
        <p:pic>
          <p:nvPicPr>
            <p:cNvPr id="173" name="Imagen 24" descr=""/>
            <p:cNvPicPr/>
            <p:nvPr/>
          </p:nvPicPr>
          <p:blipFill>
            <a:blip r:embed="rId5"/>
            <a:stretch/>
          </p:blipFill>
          <p:spPr>
            <a:xfrm>
              <a:off x="7521840" y="5281560"/>
              <a:ext cx="1595880" cy="794520"/>
            </a:xfrm>
            <a:prstGeom prst="rect">
              <a:avLst/>
            </a:prstGeom>
            <a:ln w="0">
              <a:noFill/>
            </a:ln>
          </p:spPr>
        </p:pic>
      </p:grpSp>
      <p:grpSp>
        <p:nvGrpSpPr>
          <p:cNvPr id="174" name="26 Grupo"/>
          <p:cNvGrpSpPr/>
          <p:nvPr/>
        </p:nvGrpSpPr>
        <p:grpSpPr>
          <a:xfrm>
            <a:off x="9666720" y="1564200"/>
            <a:ext cx="2294280" cy="4645080"/>
            <a:chOff x="9666720" y="1564200"/>
            <a:chExt cx="2294280" cy="4645080"/>
          </a:xfrm>
        </p:grpSpPr>
        <p:sp>
          <p:nvSpPr>
            <p:cNvPr id="175" name="Forma libre: forma 13"/>
            <p:cNvSpPr/>
            <p:nvPr/>
          </p:nvSpPr>
          <p:spPr>
            <a:xfrm>
              <a:off x="9666720" y="1564200"/>
              <a:ext cx="2294280" cy="4645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76" name="Imagen 14" descr=""/>
            <p:cNvPicPr/>
            <p:nvPr/>
          </p:nvPicPr>
          <p:blipFill>
            <a:blip r:embed="rId6"/>
            <a:srcRect l="28725" t="7219" r="28936" b="0"/>
            <a:stretch/>
          </p:blipFill>
          <p:spPr>
            <a:xfrm>
              <a:off x="10226160" y="1665720"/>
              <a:ext cx="1162440" cy="1305000"/>
            </a:xfrm>
            <a:prstGeom prst="rect">
              <a:avLst/>
            </a:prstGeom>
            <a:ln w="0">
              <a:noFill/>
            </a:ln>
          </p:spPr>
        </p:pic>
        <p:pic>
          <p:nvPicPr>
            <p:cNvPr id="177" name="Imagen 15" descr=""/>
            <p:cNvPicPr/>
            <p:nvPr/>
          </p:nvPicPr>
          <p:blipFill>
            <a:blip r:embed="rId7"/>
            <a:stretch/>
          </p:blipFill>
          <p:spPr>
            <a:xfrm>
              <a:off x="9828720" y="2909160"/>
              <a:ext cx="2031480" cy="972720"/>
            </a:xfrm>
            <a:prstGeom prst="rect">
              <a:avLst/>
            </a:prstGeom>
            <a:ln w="0">
              <a:noFill/>
            </a:ln>
          </p:spPr>
        </p:pic>
        <p:pic>
          <p:nvPicPr>
            <p:cNvPr id="178" name="Imagen 17" descr=""/>
            <p:cNvPicPr/>
            <p:nvPr/>
          </p:nvPicPr>
          <p:blipFill>
            <a:blip r:embed="rId8"/>
            <a:srcRect l="8289" t="0" r="0" b="0"/>
            <a:stretch/>
          </p:blipFill>
          <p:spPr>
            <a:xfrm>
              <a:off x="9828720" y="4968720"/>
              <a:ext cx="2131920" cy="893160"/>
            </a:xfrm>
            <a:prstGeom prst="rect">
              <a:avLst/>
            </a:prstGeom>
            <a:ln w="0">
              <a:noFill/>
            </a:ln>
          </p:spPr>
        </p:pic>
        <p:pic>
          <p:nvPicPr>
            <p:cNvPr id="179" name="Picture 3" descr=""/>
            <p:cNvPicPr/>
            <p:nvPr/>
          </p:nvPicPr>
          <p:blipFill>
            <a:blip r:embed="rId9"/>
            <a:srcRect l="19360" t="0" r="23100" b="11342"/>
            <a:stretch/>
          </p:blipFill>
          <p:spPr>
            <a:xfrm>
              <a:off x="9766800" y="3758040"/>
              <a:ext cx="2125080" cy="1227240"/>
            </a:xfrm>
            <a:prstGeom prst="rect">
              <a:avLst/>
            </a:prstGeom>
            <a:ln w="9525">
              <a:noFill/>
            </a:ln>
          </p:spPr>
        </p:pic>
      </p:grpSp>
    </p:spTree>
  </p:cSld>
  <mc:AlternateContent>
    <mc:Choice Requires="p14">
      <p:transition spd="slow" p14:dur="2000"/>
    </mc:Choice>
    <mc:Fallback>
      <p:transition spd="slow"/>
    </mc:Fallback>
  </mc:AlternateContent>
  <p:timing>
    <p:tnLst>
      <p:par>
        <p:cTn id="130" dur="indefinite" restart="never" nodeType="tmRoot">
          <p:childTnLst>
            <p:seq>
              <p:cTn id="131" dur="indefinite" nodeType="mainSeq">
                <p:childTnLst>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16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81" name="CuadroTexto 4"/>
          <p:cNvSpPr/>
          <p:nvPr/>
        </p:nvSpPr>
        <p:spPr>
          <a:xfrm>
            <a:off x="1038600" y="1577160"/>
            <a:ext cx="6117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Qué en lado cliente, qué en lado servidor.</a:t>
            </a:r>
            <a:endParaRPr b="0" lang="es-ES" sz="2800" spc="-1" strike="noStrike">
              <a:latin typeface="Arial"/>
            </a:endParaRPr>
          </a:p>
        </p:txBody>
      </p:sp>
      <p:sp>
        <p:nvSpPr>
          <p:cNvPr id="182" name="CuadroTexto 5"/>
          <p:cNvSpPr/>
          <p:nvPr/>
        </p:nvSpPr>
        <p:spPr>
          <a:xfrm>
            <a:off x="702360" y="2100240"/>
            <a:ext cx="617652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Del lado del servidor los scripts son más seguros que las del lado del cliente.</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Por ejemplo, cuando un usuario accede a una cuenta de banco en línea, el servidor se comunica con el cliente mediante el cifrado.</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Un script del lado del cliente es texto plano y se ejecuta en el navegador del cliente. Cualquier hacker sin escrúpulos puede ver el código y espiar, y robar información privada de la computadora del usuario.</a:t>
            </a:r>
            <a:endParaRPr b="0" lang="es-ES" sz="2000" spc="-1" strike="noStrike">
              <a:latin typeface="Arial"/>
            </a:endParaRPr>
          </a:p>
        </p:txBody>
      </p:sp>
      <p:grpSp>
        <p:nvGrpSpPr>
          <p:cNvPr id="183" name="Grupo 12"/>
          <p:cNvGrpSpPr/>
          <p:nvPr/>
        </p:nvGrpSpPr>
        <p:grpSpPr>
          <a:xfrm>
            <a:off x="7251120" y="1564200"/>
            <a:ext cx="2294280" cy="4645080"/>
            <a:chOff x="7251120" y="1564200"/>
            <a:chExt cx="2294280" cy="4645080"/>
          </a:xfrm>
        </p:grpSpPr>
        <p:sp>
          <p:nvSpPr>
            <p:cNvPr id="184" name="Forma libre: forma 13"/>
            <p:cNvSpPr/>
            <p:nvPr/>
          </p:nvSpPr>
          <p:spPr>
            <a:xfrm>
              <a:off x="7251120" y="1564200"/>
              <a:ext cx="2294280" cy="4645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85" name="Imagen 14" descr=""/>
            <p:cNvPicPr/>
            <p:nvPr/>
          </p:nvPicPr>
          <p:blipFill>
            <a:blip r:embed="rId1"/>
            <a:srcRect l="0" t="9223" r="0" b="0"/>
            <a:stretch/>
          </p:blipFill>
          <p:spPr>
            <a:xfrm>
              <a:off x="7402680" y="1665720"/>
              <a:ext cx="1777680" cy="1571400"/>
            </a:xfrm>
            <a:prstGeom prst="rect">
              <a:avLst/>
            </a:prstGeom>
            <a:ln w="0">
              <a:noFill/>
            </a:ln>
          </p:spPr>
        </p:pic>
        <p:pic>
          <p:nvPicPr>
            <p:cNvPr id="186" name="Imagen 15" descr=""/>
            <p:cNvPicPr/>
            <p:nvPr/>
          </p:nvPicPr>
          <p:blipFill>
            <a:blip r:embed="rId2"/>
            <a:stretch/>
          </p:blipFill>
          <p:spPr>
            <a:xfrm>
              <a:off x="7402680" y="3887640"/>
              <a:ext cx="1889640" cy="1029960"/>
            </a:xfrm>
            <a:prstGeom prst="rect">
              <a:avLst/>
            </a:prstGeom>
            <a:ln w="0">
              <a:noFill/>
            </a:ln>
          </p:spPr>
        </p:pic>
        <p:pic>
          <p:nvPicPr>
            <p:cNvPr id="187" name="Imagen 16" descr=""/>
            <p:cNvPicPr/>
            <p:nvPr/>
          </p:nvPicPr>
          <p:blipFill>
            <a:blip r:embed="rId3"/>
            <a:stretch/>
          </p:blipFill>
          <p:spPr>
            <a:xfrm>
              <a:off x="7372080" y="3128760"/>
              <a:ext cx="1998720" cy="1049040"/>
            </a:xfrm>
            <a:prstGeom prst="rect">
              <a:avLst/>
            </a:prstGeom>
            <a:ln w="0">
              <a:noFill/>
            </a:ln>
          </p:spPr>
        </p:pic>
        <p:pic>
          <p:nvPicPr>
            <p:cNvPr id="188" name="Imagen 17" descr=""/>
            <p:cNvPicPr/>
            <p:nvPr/>
          </p:nvPicPr>
          <p:blipFill>
            <a:blip r:embed="rId4"/>
            <a:srcRect l="0" t="24410" r="0" b="33249"/>
            <a:stretch/>
          </p:blipFill>
          <p:spPr>
            <a:xfrm>
              <a:off x="7372440" y="4629240"/>
              <a:ext cx="1919880" cy="651960"/>
            </a:xfrm>
            <a:prstGeom prst="rect">
              <a:avLst/>
            </a:prstGeom>
            <a:ln w="0">
              <a:noFill/>
            </a:ln>
          </p:spPr>
        </p:pic>
        <p:pic>
          <p:nvPicPr>
            <p:cNvPr id="189" name="Imagen 18" descr=""/>
            <p:cNvPicPr/>
            <p:nvPr/>
          </p:nvPicPr>
          <p:blipFill>
            <a:blip r:embed="rId5"/>
            <a:stretch/>
          </p:blipFill>
          <p:spPr>
            <a:xfrm>
              <a:off x="7521840" y="5281560"/>
              <a:ext cx="1595880" cy="794520"/>
            </a:xfrm>
            <a:prstGeom prst="rect">
              <a:avLst/>
            </a:prstGeom>
            <a:ln w="0">
              <a:noFill/>
            </a:ln>
          </p:spPr>
        </p:pic>
      </p:grpSp>
      <p:grpSp>
        <p:nvGrpSpPr>
          <p:cNvPr id="190" name="19 Grupo"/>
          <p:cNvGrpSpPr/>
          <p:nvPr/>
        </p:nvGrpSpPr>
        <p:grpSpPr>
          <a:xfrm>
            <a:off x="9666720" y="1564200"/>
            <a:ext cx="2294280" cy="4645080"/>
            <a:chOff x="9666720" y="1564200"/>
            <a:chExt cx="2294280" cy="4645080"/>
          </a:xfrm>
        </p:grpSpPr>
        <p:sp>
          <p:nvSpPr>
            <p:cNvPr id="191" name="Forma libre: forma 13"/>
            <p:cNvSpPr/>
            <p:nvPr/>
          </p:nvSpPr>
          <p:spPr>
            <a:xfrm>
              <a:off x="9666720" y="1564200"/>
              <a:ext cx="2294280" cy="4645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0">
              <a:solidFill>
                <a:srgbClr val="000000"/>
              </a:solidFill>
            </a:ln>
          </p:spPr>
          <p:style>
            <a:lnRef idx="0"/>
            <a:fillRef idx="0"/>
            <a:effectRef idx="0"/>
            <a:fontRef idx="minor"/>
          </p:style>
        </p:sp>
        <p:pic>
          <p:nvPicPr>
            <p:cNvPr id="192" name="Imagen 14" descr=""/>
            <p:cNvPicPr/>
            <p:nvPr/>
          </p:nvPicPr>
          <p:blipFill>
            <a:blip r:embed="rId6"/>
            <a:srcRect l="28725" t="7219" r="28936" b="0"/>
            <a:stretch/>
          </p:blipFill>
          <p:spPr>
            <a:xfrm>
              <a:off x="10226160" y="1665720"/>
              <a:ext cx="1162440" cy="1305000"/>
            </a:xfrm>
            <a:prstGeom prst="rect">
              <a:avLst/>
            </a:prstGeom>
            <a:ln w="0">
              <a:noFill/>
            </a:ln>
          </p:spPr>
        </p:pic>
        <p:pic>
          <p:nvPicPr>
            <p:cNvPr id="193" name="Imagen 15" descr=""/>
            <p:cNvPicPr/>
            <p:nvPr/>
          </p:nvPicPr>
          <p:blipFill>
            <a:blip r:embed="rId7"/>
            <a:stretch/>
          </p:blipFill>
          <p:spPr>
            <a:xfrm>
              <a:off x="9828720" y="2909160"/>
              <a:ext cx="2031480" cy="972720"/>
            </a:xfrm>
            <a:prstGeom prst="rect">
              <a:avLst/>
            </a:prstGeom>
            <a:ln w="0">
              <a:noFill/>
            </a:ln>
          </p:spPr>
        </p:pic>
        <p:pic>
          <p:nvPicPr>
            <p:cNvPr id="194" name="Imagen 17" descr=""/>
            <p:cNvPicPr/>
            <p:nvPr/>
          </p:nvPicPr>
          <p:blipFill>
            <a:blip r:embed="rId8"/>
            <a:srcRect l="8289" t="0" r="0" b="0"/>
            <a:stretch/>
          </p:blipFill>
          <p:spPr>
            <a:xfrm>
              <a:off x="9828720" y="4968720"/>
              <a:ext cx="2131920" cy="893160"/>
            </a:xfrm>
            <a:prstGeom prst="rect">
              <a:avLst/>
            </a:prstGeom>
            <a:ln w="0">
              <a:noFill/>
            </a:ln>
          </p:spPr>
        </p:pic>
        <p:pic>
          <p:nvPicPr>
            <p:cNvPr id="195" name="Picture 3" descr=""/>
            <p:cNvPicPr/>
            <p:nvPr/>
          </p:nvPicPr>
          <p:blipFill>
            <a:blip r:embed="rId9"/>
            <a:srcRect l="19360" t="0" r="23100" b="11342"/>
            <a:stretch/>
          </p:blipFill>
          <p:spPr>
            <a:xfrm>
              <a:off x="9766800" y="3758040"/>
              <a:ext cx="2125080" cy="1227240"/>
            </a:xfrm>
            <a:prstGeom prst="rect">
              <a:avLst/>
            </a:prstGeom>
            <a:ln w="9525">
              <a:noFill/>
            </a:ln>
          </p:spPr>
        </p:pic>
      </p:grpSp>
    </p:spTree>
  </p:cSld>
  <mc:AlternateContent>
    <mc:Choice Requires="p14">
      <p:transition spd="slow" p14:dur="2000"/>
    </mc:Choice>
    <mc:Fallback>
      <p:transition spd="slow"/>
    </mc:Fallback>
  </mc:AlternateContent>
  <p:timing>
    <p:tnLst>
      <p:par>
        <p:cTn id="144" dur="indefinite" restart="never" nodeType="tmRoot">
          <p:childTnLst>
            <p:seq>
              <p:cTn id="145" dur="indefinite" nodeType="mainSeq">
                <p:childTnLst>
                  <p:par>
                    <p:cTn id="146" fill="hold">
                      <p:stCondLst>
                        <p:cond delay="indefinite"/>
                      </p:stCondLst>
                      <p:childTnLst>
                        <p:par>
                          <p:cTn id="147" fill="hold">
                            <p:stCondLst>
                              <p:cond delay="0"/>
                            </p:stCondLst>
                            <p:childTnLst>
                              <p:par>
                                <p:cTn id="148" nodeType="clickEffect" fill="hold" presetClass="entr" presetID="1">
                                  <p:stCondLst>
                                    <p:cond delay="0"/>
                                  </p:stCondLst>
                                  <p:childTnLst>
                                    <p:set>
                                      <p:cBhvr>
                                        <p:cTn id="149" dur="1" fill="hold">
                                          <p:stCondLst>
                                            <p:cond delay="0"/>
                                          </p:stCondLst>
                                        </p:cTn>
                                        <p:tgtEl>
                                          <p:spTgt spid="18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
                                  <p:stCondLst>
                                    <p:cond delay="0"/>
                                  </p:stCondLst>
                                  <p:childTnLst>
                                    <p:set>
                                      <p:cBhvr>
                                        <p:cTn id="153"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
                                  <p:stCondLst>
                                    <p:cond delay="0"/>
                                  </p:stCondLst>
                                  <p:childTnLst>
                                    <p:set>
                                      <p:cBhvr>
                                        <p:cTn id="161"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97" name="CuadroTexto 7"/>
          <p:cNvSpPr/>
          <p:nvPr/>
        </p:nvSpPr>
        <p:spPr>
          <a:xfrm>
            <a:off x="1016280" y="1577160"/>
            <a:ext cx="30218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Y mezcla de ambos.</a:t>
            </a:r>
            <a:endParaRPr b="0" lang="es-ES" sz="2800" spc="-1" strike="noStrike">
              <a:latin typeface="Arial"/>
            </a:endParaRPr>
          </a:p>
        </p:txBody>
      </p:sp>
      <p:sp>
        <p:nvSpPr>
          <p:cNvPr id="198" name="CuadroTexto 8"/>
          <p:cNvSpPr/>
          <p:nvPr/>
        </p:nvSpPr>
        <p:spPr>
          <a:xfrm>
            <a:off x="702360" y="2100240"/>
            <a:ext cx="6176520" cy="4053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Ajax es una “nueva” tecnología que utiliza tanto del lado del cliente scripting y secuencias de comandos del lado del servidor en conjunto.</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Ajax puede llamar a una base de datos sin actualizar la página.</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Ajax es un ejemplo de un script del lado del cliente que llama a un script del lado del servidor. La llamada es transparente para el usuario desde una nueva llamada al servidor que se realiza en la ventana actual sin actualizar la página como las típicas del lado del servidor.</a:t>
            </a:r>
            <a:endParaRPr b="0" lang="es-ES" sz="2000" spc="-1" strike="noStrike">
              <a:latin typeface="Arial"/>
            </a:endParaRPr>
          </a:p>
        </p:txBody>
      </p:sp>
      <p:pic>
        <p:nvPicPr>
          <p:cNvPr id="199" name="Imagen 9" descr=""/>
          <p:cNvPicPr/>
          <p:nvPr/>
        </p:nvPicPr>
        <p:blipFill>
          <a:blip r:embed="rId1"/>
          <a:stretch/>
        </p:blipFill>
        <p:spPr>
          <a:xfrm>
            <a:off x="8066520" y="2811240"/>
            <a:ext cx="3315960" cy="1591560"/>
          </a:xfrm>
          <a:prstGeom prst="rect">
            <a:avLst/>
          </a:prstGeom>
          <a:ln w="0">
            <a:noFill/>
          </a:ln>
        </p:spPr>
      </p:pic>
    </p:spTree>
  </p:cSld>
  <mc:AlternateContent>
    <mc:Choice Requires="p14">
      <p:transition spd="slow" p14:dur="2000"/>
    </mc:Choice>
    <mc:Fallback>
      <p:transition spd="slow"/>
    </mc:Fallback>
  </mc:AlternateContent>
  <p:timing>
    <p:tnLst>
      <p:par>
        <p:cTn id="162" dur="indefinite" restart="never" nodeType="tmRoot">
          <p:childTnLst>
            <p:seq>
              <p:cTn id="163" dur="indefinite" nodeType="mainSeq">
                <p:childTnLst>
                  <p:par>
                    <p:cTn id="164" fill="hold">
                      <p:stCondLst>
                        <p:cond delay="indefinite"/>
                      </p:stCondLst>
                      <p:childTnLst>
                        <p:par>
                          <p:cTn id="165" fill="hold">
                            <p:stCondLst>
                              <p:cond delay="0"/>
                            </p:stCondLst>
                            <p:childTnLst>
                              <p:par>
                                <p:cTn id="166" nodeType="clickEffect" fill="hold" presetClass="entr" presetID="1">
                                  <p:stCondLst>
                                    <p:cond delay="0"/>
                                  </p:stCondLst>
                                  <p:childTnLst>
                                    <p:set>
                                      <p:cBhvr>
                                        <p:cTn id="167" dur="1" fill="hold">
                                          <p:stCondLst>
                                            <p:cond delay="0"/>
                                          </p:stCondLst>
                                        </p:cTn>
                                        <p:tgtEl>
                                          <p:spTgt spid="19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
                                  <p:stCondLst>
                                    <p:cond delay="0"/>
                                  </p:stCondLst>
                                  <p:childTnLst>
                                    <p:set>
                                      <p:cBhvr>
                                        <p:cTn id="171"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
                                  <p:stCondLst>
                                    <p:cond delay="0"/>
                                  </p:stCondLst>
                                  <p:childTnLst>
                                    <p:set>
                                      <p:cBhvr>
                                        <p:cTn id="179"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01" name="CuadroTexto 4"/>
          <p:cNvSpPr/>
          <p:nvPr/>
        </p:nvSpPr>
        <p:spPr>
          <a:xfrm>
            <a:off x="1010160" y="1577160"/>
            <a:ext cx="29685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Lado cliente. DOM.</a:t>
            </a:r>
            <a:endParaRPr b="0" lang="es-ES" sz="2800" spc="-1" strike="noStrike">
              <a:latin typeface="Arial"/>
            </a:endParaRPr>
          </a:p>
        </p:txBody>
      </p:sp>
      <p:sp>
        <p:nvSpPr>
          <p:cNvPr id="202" name="CuadroTexto 5"/>
          <p:cNvSpPr/>
          <p:nvPr/>
        </p:nvSpPr>
        <p:spPr>
          <a:xfrm>
            <a:off x="702360" y="2100240"/>
            <a:ext cx="6176520" cy="4053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El DOM es la estructura de objetos que genera el navegador cuando se carga un documento y se puede alterar mediante JavaScript para cambiar dinámicamente los contenidos y aspecto de la página.</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Los objetos del DOM modelizan tanto la ventana del navegador como el historial, el documento o página web, y todos los elementos que pueda tener dentro la propia página, como párrafos, divisiones, tablas, formularios y sus campos, etc.</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Quedan disponibles para cualquier programador que desee cambiar elementos de una web.</a:t>
            </a:r>
            <a:endParaRPr b="0" lang="es-ES" sz="2000" spc="-1" strike="noStrike">
              <a:latin typeface="Arial"/>
            </a:endParaRPr>
          </a:p>
        </p:txBody>
      </p:sp>
      <p:sp>
        <p:nvSpPr>
          <p:cNvPr id="203" name="Imagen 7"/>
          <p:cNvSpPr/>
          <p:nvPr/>
        </p:nvSpPr>
        <p:spPr>
          <a:xfrm>
            <a:off x="6699960" y="3161520"/>
            <a:ext cx="4680360" cy="218412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indefinite"/>
                      </p:stCondLst>
                      <p:childTnLst>
                        <p:par>
                          <p:cTn id="183" fill="hold">
                            <p:stCondLst>
                              <p:cond delay="0"/>
                            </p:stCondLst>
                            <p:childTnLst>
                              <p:par>
                                <p:cTn id="184" nodeType="clickEffect" fill="hold" presetClass="entr" presetID="1">
                                  <p:stCondLst>
                                    <p:cond delay="0"/>
                                  </p:stCondLst>
                                  <p:childTnLst>
                                    <p:set>
                                      <p:cBhvr>
                                        <p:cTn id="185" dur="1" fill="hold">
                                          <p:stCondLst>
                                            <p:cond delay="0"/>
                                          </p:stCondLst>
                                        </p:cTn>
                                        <p:tgtEl>
                                          <p:spTgt spid="202"/>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
                                  <p:stCondLst>
                                    <p:cond delay="0"/>
                                  </p:stCondLst>
                                  <p:childTnLst>
                                    <p:set>
                                      <p:cBhvr>
                                        <p:cTn id="189"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1">
                                  <p:stCondLst>
                                    <p:cond delay="0"/>
                                  </p:stCondLst>
                                  <p:childTnLst>
                                    <p:set>
                                      <p:cBhvr>
                                        <p:cTn id="193"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1">
                                  <p:stCondLst>
                                    <p:cond delay="0"/>
                                  </p:stCondLst>
                                  <p:childTnLst>
                                    <p:set>
                                      <p:cBhvr>
                                        <p:cTn id="197"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05" name="CuadroTexto 4"/>
          <p:cNvSpPr/>
          <p:nvPr/>
        </p:nvSpPr>
        <p:spPr>
          <a:xfrm>
            <a:off x="1033560" y="1577160"/>
            <a:ext cx="52390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Lado servidor.   .NET Framework.</a:t>
            </a:r>
            <a:endParaRPr b="0" lang="es-ES" sz="2800" spc="-1" strike="noStrike">
              <a:latin typeface="Arial"/>
            </a:endParaRPr>
          </a:p>
        </p:txBody>
      </p:sp>
      <p:sp>
        <p:nvSpPr>
          <p:cNvPr id="206" name="CuadroTexto 5"/>
          <p:cNvSpPr/>
          <p:nvPr/>
        </p:nvSpPr>
        <p:spPr>
          <a:xfrm>
            <a:off x="702360" y="2100240"/>
            <a:ext cx="6176520" cy="3748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Para conseguir que un servidor web sea capaz de interpretar nuestro código, debemos conseguir que “entienda” las acciones que queremos realizar. Esta acción la realiza el incluir el .NET Framework a nuestro servidor web.</a:t>
            </a:r>
            <a:endParaRPr b="0" lang="es-ES" sz="2000" spc="-1" strike="noStrike">
              <a:latin typeface="Arial"/>
            </a:endParaRPr>
          </a:p>
          <a:p>
            <a:pPr>
              <a:lnSpc>
                <a:spcPct val="100000"/>
              </a:lnSpc>
              <a:buNone/>
            </a:pPr>
            <a:r>
              <a:rPr b="0" lang="es-ES" sz="2000" spc="-1" strike="noStrike">
                <a:solidFill>
                  <a:srgbClr val="000000"/>
                </a:solidFill>
                <a:latin typeface="Ink Free"/>
              </a:rPr>
              <a:t>Lógicamente, en servidores Windows esto es inmediato y fácil de integrar.</a:t>
            </a:r>
            <a:endParaRPr b="0" lang="es-ES" sz="2000" spc="-1" strike="noStrike">
              <a:latin typeface="Arial"/>
            </a:endParaRPr>
          </a:p>
          <a:p>
            <a:pPr>
              <a:lnSpc>
                <a:spcPct val="100000"/>
              </a:lnSpc>
              <a:buNone/>
            </a:pPr>
            <a:r>
              <a:rPr b="0" lang="es-ES" sz="2000" spc="-1" strike="noStrike">
                <a:solidFill>
                  <a:srgbClr val="000000"/>
                </a:solidFill>
                <a:latin typeface="Ink Free"/>
              </a:rPr>
              <a:t>Para servidores de otra plataforma, Microsoft ha creado .NET Core, que implementa acciones independientes de la plataforma que se utilice, y puede ser integrado en servidores web basados en Apache (lo verán en Despliegue de Aplicaciones Web en segundo).</a:t>
            </a:r>
            <a:endParaRPr b="0" lang="es-ES" sz="2000" spc="-1" strike="noStrike">
              <a:latin typeface="Arial"/>
            </a:endParaRPr>
          </a:p>
        </p:txBody>
      </p:sp>
      <p:sp>
        <p:nvSpPr>
          <p:cNvPr id="207" name="Imagen 6"/>
          <p:cNvSpPr/>
          <p:nvPr/>
        </p:nvSpPr>
        <p:spPr>
          <a:xfrm>
            <a:off x="7570800" y="3040560"/>
            <a:ext cx="3809520" cy="190476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98" dur="indefinite" restart="never" nodeType="tmRoot">
          <p:childTnLst>
            <p:seq>
              <p:cTn id="199" dur="indefinite" nodeType="mainSeq">
                <p:childTnLst>
                  <p:par>
                    <p:cTn id="200" fill="hold">
                      <p:stCondLst>
                        <p:cond delay="indefinite"/>
                      </p:stCondLst>
                      <p:childTnLst>
                        <p:par>
                          <p:cTn id="201" fill="hold">
                            <p:stCondLst>
                              <p:cond delay="0"/>
                            </p:stCondLst>
                            <p:childTnLst>
                              <p:par>
                                <p:cTn id="202" nodeType="clickEffect" fill="hold" presetClass="entr" presetID="1">
                                  <p:stCondLst>
                                    <p:cond delay="0"/>
                                  </p:stCondLst>
                                  <p:childTnLst>
                                    <p:set>
                                      <p:cBhvr>
                                        <p:cTn id="203" dur="1" fill="hold">
                                          <p:stCondLst>
                                            <p:cond delay="0"/>
                                          </p:stCondLst>
                                        </p:cTn>
                                        <p:tgtEl>
                                          <p:spTgt spid="206"/>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nodeType="clickEffect" fill="hold" presetClass="entr" presetID="1">
                                  <p:stCondLst>
                                    <p:cond delay="0"/>
                                  </p:stCondLst>
                                  <p:childTnLst>
                                    <p:set>
                                      <p:cBhvr>
                                        <p:cTn id="207"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1">
                                  <p:stCondLst>
                                    <p:cond delay="0"/>
                                  </p:stCondLst>
                                  <p:childTnLst>
                                    <p:set>
                                      <p:cBhvr>
                                        <p:cTn id="211"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nodeType="clickEffect" fill="hold" presetClass="entr" presetID="1">
                                  <p:stCondLst>
                                    <p:cond delay="0"/>
                                  </p:stCondLst>
                                  <p:childTnLst>
                                    <p:set>
                                      <p:cBhvr>
                                        <p:cTn id="215"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09" name="CuadroTexto 4"/>
          <p:cNvSpPr/>
          <p:nvPr/>
        </p:nvSpPr>
        <p:spPr>
          <a:xfrm>
            <a:off x="1000440" y="1577160"/>
            <a:ext cx="932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MVC.</a:t>
            </a:r>
            <a:endParaRPr b="0" lang="es-ES" sz="2800" spc="-1" strike="noStrike">
              <a:latin typeface="Arial"/>
            </a:endParaRPr>
          </a:p>
        </p:txBody>
      </p:sp>
      <p:sp>
        <p:nvSpPr>
          <p:cNvPr id="210" name="CuadroTexto 7"/>
          <p:cNvSpPr/>
          <p:nvPr/>
        </p:nvSpPr>
        <p:spPr>
          <a:xfrm>
            <a:off x="702360" y="2100240"/>
            <a:ext cx="6176520" cy="3748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MVC es una propuesta de diseño de software utilizada para implementar sistemas donde se requiere el uso de interfaces de usuario. Surge de la necesidad de crear software más robusto con un ciclo de vida más adecuado, donde se potencie la facilidad de mantenimiento, reutilización del código y la separación de conceptos.</a:t>
            </a:r>
            <a:endParaRPr b="0" lang="es-ES" sz="2000" spc="-1" strike="noStrike">
              <a:latin typeface="Arial"/>
            </a:endParaRPr>
          </a:p>
          <a:p>
            <a:pPr>
              <a:lnSpc>
                <a:spcPct val="100000"/>
              </a:lnSpc>
              <a:buNone/>
            </a:pPr>
            <a:r>
              <a:rPr b="0" lang="es-ES" sz="2000" spc="-1" strike="noStrike">
                <a:solidFill>
                  <a:srgbClr val="000000"/>
                </a:solidFill>
                <a:latin typeface="Ink Free"/>
              </a:rPr>
              <a:t>Su fundamento es la separación del código en tres capas diferentes, acotadas por su responsabilidad, en lo que se llaman Modelos, Vistas y Controladores, o lo que es lo mismo, Model, Views &amp; Controllers, si lo prefieres en inglés.</a:t>
            </a:r>
            <a:endParaRPr b="0" lang="es-ES" sz="2000" spc="-1" strike="noStrike">
              <a:latin typeface="Arial"/>
            </a:endParaRPr>
          </a:p>
        </p:txBody>
      </p:sp>
      <p:sp>
        <p:nvSpPr>
          <p:cNvPr id="211" name="Imagen 8"/>
          <p:cNvSpPr/>
          <p:nvPr/>
        </p:nvSpPr>
        <p:spPr>
          <a:xfrm>
            <a:off x="7147080" y="2581920"/>
            <a:ext cx="4233600" cy="282204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16" dur="indefinite" restart="never" nodeType="tmRoot">
          <p:childTnLst>
            <p:seq>
              <p:cTn id="217" dur="indefinite" nodeType="mainSeq">
                <p:childTnLst>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210"/>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44" name="CuadroTexto 4"/>
          <p:cNvSpPr/>
          <p:nvPr/>
        </p:nvSpPr>
        <p:spPr>
          <a:xfrm>
            <a:off x="993960" y="1577160"/>
            <a:ext cx="411228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Hasta ahora hemos trabajado con aplicaciones basadas en consola, con las limitaciones de funcionalidad y presentación que esto conlleva.</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A partir de ahora, pasamos al mundo de la Web, lo que implica no sólo una mejora en la apariencia de nuestras aplicaciones, sino una mayor complejidad al combinar varias tecnologías en un mismo proyecto.</a:t>
            </a:r>
            <a:endParaRPr b="0" lang="es-ES" sz="2000" spc="-1" strike="noStrike">
              <a:latin typeface="Arial"/>
            </a:endParaRPr>
          </a:p>
        </p:txBody>
      </p:sp>
      <p:pic>
        <p:nvPicPr>
          <p:cNvPr id="45" name="Imagen 5" descr=""/>
          <p:cNvPicPr/>
          <p:nvPr/>
        </p:nvPicPr>
        <p:blipFill>
          <a:blip r:embed="rId1"/>
          <a:stretch/>
        </p:blipFill>
        <p:spPr>
          <a:xfrm>
            <a:off x="6041520" y="1577160"/>
            <a:ext cx="5739480" cy="2594880"/>
          </a:xfrm>
          <a:prstGeom prst="rect">
            <a:avLst/>
          </a:prstGeom>
          <a:ln w="0">
            <a:noFill/>
          </a:ln>
        </p:spPr>
      </p:pic>
      <p:pic>
        <p:nvPicPr>
          <p:cNvPr id="46" name="Imagen 6" descr=""/>
          <p:cNvPicPr/>
          <p:nvPr/>
        </p:nvPicPr>
        <p:blipFill>
          <a:blip r:embed="rId2"/>
          <a:stretch/>
        </p:blipFill>
        <p:spPr>
          <a:xfrm>
            <a:off x="7381440" y="4362840"/>
            <a:ext cx="3276360" cy="2390400"/>
          </a:xfrm>
          <a:prstGeom prst="rect">
            <a:avLst/>
          </a:prstGeom>
          <a:ln w="0">
            <a:solidFill>
              <a:srgbClr val="ff0000"/>
            </a:solid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13" name="CuadroTexto 5"/>
          <p:cNvSpPr/>
          <p:nvPr/>
        </p:nvSpPr>
        <p:spPr>
          <a:xfrm>
            <a:off x="1000440" y="1577160"/>
            <a:ext cx="932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MVC.</a:t>
            </a:r>
            <a:endParaRPr b="0" lang="es-ES" sz="2800" spc="-1" strike="noStrike">
              <a:latin typeface="Arial"/>
            </a:endParaRPr>
          </a:p>
        </p:txBody>
      </p:sp>
      <p:sp>
        <p:nvSpPr>
          <p:cNvPr id="214" name="CuadroTexto 6"/>
          <p:cNvSpPr/>
          <p:nvPr/>
        </p:nvSpPr>
        <p:spPr>
          <a:xfrm>
            <a:off x="702360" y="2100240"/>
            <a:ext cx="6176520" cy="25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000" spc="-1" strike="noStrike">
                <a:solidFill>
                  <a:srgbClr val="000000"/>
                </a:solidFill>
                <a:latin typeface="Ink Free"/>
              </a:rPr>
              <a:t>Modelos</a:t>
            </a:r>
            <a:endParaRPr b="0" lang="es-ES" sz="2000" spc="-1" strike="noStrike">
              <a:latin typeface="Arial"/>
            </a:endParaRPr>
          </a:p>
          <a:p>
            <a:pPr>
              <a:lnSpc>
                <a:spcPct val="100000"/>
              </a:lnSpc>
              <a:buNone/>
            </a:pPr>
            <a:r>
              <a:rPr b="0" lang="es-ES" sz="2000" spc="-1" strike="noStrike">
                <a:solidFill>
                  <a:srgbClr val="000000"/>
                </a:solidFill>
                <a:latin typeface="Ink Free"/>
              </a:rPr>
              <a:t>Es la capa donde se trabaja con los datos, por tanto contendrá mecanismos para acceder a la información y también para actualizar su estado. Los datos los tendremos habitualmente en una base de datos, por lo que en los modelos tendremos todas las funciones que accederán a las tablas y harán los correspondientes selects, updates, inserts, etc.</a:t>
            </a:r>
            <a:endParaRPr b="0" lang="es-ES" sz="2000" spc="-1" strike="noStrike">
              <a:latin typeface="Arial"/>
            </a:endParaRPr>
          </a:p>
        </p:txBody>
      </p:sp>
      <p:sp>
        <p:nvSpPr>
          <p:cNvPr id="215" name="Imagen 4"/>
          <p:cNvSpPr/>
          <p:nvPr/>
        </p:nvSpPr>
        <p:spPr>
          <a:xfrm>
            <a:off x="7147080" y="2581920"/>
            <a:ext cx="4233600" cy="282204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30" dur="indefinite" restart="never" nodeType="tmRoot">
          <p:childTnLst>
            <p:seq>
              <p:cTn id="231" dur="indefinite" nodeType="mainSeq">
                <p:childTnLst>
                  <p:par>
                    <p:cTn id="232" fill="hold">
                      <p:stCondLst>
                        <p:cond delay="indefinite"/>
                      </p:stCondLst>
                      <p:childTnLst>
                        <p:par>
                          <p:cTn id="233" fill="hold">
                            <p:stCondLst>
                              <p:cond delay="0"/>
                            </p:stCondLst>
                            <p:childTnLst>
                              <p:par>
                                <p:cTn id="234" nodeType="clickEffect" fill="hold" presetClass="entr" presetID="1">
                                  <p:stCondLst>
                                    <p:cond delay="0"/>
                                  </p:stCondLst>
                                  <p:childTnLst>
                                    <p:set>
                                      <p:cBhvr>
                                        <p:cTn id="235" dur="1" fill="hold">
                                          <p:stCondLst>
                                            <p:cond delay="0"/>
                                          </p:stCondLst>
                                        </p:cTn>
                                        <p:tgtEl>
                                          <p:spTgt spid="214"/>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nodeType="clickEffect" fill="hold" presetClass="entr" presetID="1">
                                  <p:stCondLst>
                                    <p:cond delay="0"/>
                                  </p:stCondLst>
                                  <p:childTnLst>
                                    <p:set>
                                      <p:cBhvr>
                                        <p:cTn id="239"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17" name="CuadroTexto 5"/>
          <p:cNvSpPr/>
          <p:nvPr/>
        </p:nvSpPr>
        <p:spPr>
          <a:xfrm>
            <a:off x="1000440" y="1577160"/>
            <a:ext cx="932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MVC.</a:t>
            </a:r>
            <a:endParaRPr b="0" lang="es-ES" sz="2800" spc="-1" strike="noStrike">
              <a:latin typeface="Arial"/>
            </a:endParaRPr>
          </a:p>
        </p:txBody>
      </p:sp>
      <p:sp>
        <p:nvSpPr>
          <p:cNvPr id="218" name="CuadroTexto 6"/>
          <p:cNvSpPr/>
          <p:nvPr/>
        </p:nvSpPr>
        <p:spPr>
          <a:xfrm>
            <a:off x="702360" y="2100240"/>
            <a:ext cx="6176520" cy="43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000" spc="-1" strike="noStrike">
                <a:solidFill>
                  <a:srgbClr val="000000"/>
                </a:solidFill>
                <a:latin typeface="Ink Free"/>
              </a:rPr>
              <a:t>Vistas</a:t>
            </a:r>
            <a:endParaRPr b="0" lang="es-ES" sz="2000" spc="-1" strike="noStrike">
              <a:latin typeface="Arial"/>
            </a:endParaRPr>
          </a:p>
          <a:p>
            <a:pPr>
              <a:lnSpc>
                <a:spcPct val="100000"/>
              </a:lnSpc>
              <a:buNone/>
            </a:pPr>
            <a:r>
              <a:rPr b="0" lang="es-ES" sz="2000" spc="-1" strike="noStrike">
                <a:solidFill>
                  <a:srgbClr val="000000"/>
                </a:solidFill>
                <a:latin typeface="Ink Free"/>
              </a:rPr>
              <a:t>Las vistas, como su nombre nos hace entender, contienen el código de nuestra aplicación que va a producir la visualización de las interfaces de usuario, o sea, el código que nos permitirá renderizar los estados de nuestra aplicación en HTML. En las vistas nada más tenemos los códigos HTML y PHP que nos permite mostrar la salida.</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1" lang="es-ES" sz="2000" spc="-1" strike="noStrike">
                <a:solidFill>
                  <a:srgbClr val="000000"/>
                </a:solidFill>
                <a:latin typeface="Ink Free"/>
              </a:rPr>
              <a:t>Controladores</a:t>
            </a:r>
            <a:endParaRPr b="0" lang="es-ES" sz="2000" spc="-1" strike="noStrike">
              <a:latin typeface="Arial"/>
            </a:endParaRPr>
          </a:p>
          <a:p>
            <a:pPr>
              <a:lnSpc>
                <a:spcPct val="100000"/>
              </a:lnSpc>
              <a:buNone/>
            </a:pPr>
            <a:r>
              <a:rPr b="0" lang="es-ES" sz="2000" spc="-1" strike="noStrike">
                <a:solidFill>
                  <a:srgbClr val="000000"/>
                </a:solidFill>
                <a:latin typeface="Ink Free"/>
              </a:rPr>
              <a:t>Contiene el código necesario para responder a las acciones que se solicitan en la aplicación, como visualizar un elemento, realizar una compra, una búsqueda de información, etc.</a:t>
            </a:r>
            <a:endParaRPr b="0" lang="es-ES" sz="2000" spc="-1" strike="noStrike">
              <a:latin typeface="Arial"/>
            </a:endParaRPr>
          </a:p>
        </p:txBody>
      </p:sp>
      <p:sp>
        <p:nvSpPr>
          <p:cNvPr id="219" name="Imagen 7"/>
          <p:cNvSpPr/>
          <p:nvPr/>
        </p:nvSpPr>
        <p:spPr>
          <a:xfrm>
            <a:off x="7147080" y="2581920"/>
            <a:ext cx="4233600" cy="282204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44" dur="indefinite" restart="never" nodeType="tmRoot">
          <p:childTnLst>
            <p:seq>
              <p:cTn id="245" dur="indefinite" nodeType="mainSeq">
                <p:childTnLst>
                  <p:par>
                    <p:cTn id="246" fill="hold">
                      <p:stCondLst>
                        <p:cond delay="indefinite"/>
                      </p:stCondLst>
                      <p:childTnLst>
                        <p:par>
                          <p:cTn id="247" fill="hold">
                            <p:stCondLst>
                              <p:cond delay="0"/>
                            </p:stCondLst>
                            <p:childTnLst>
                              <p:par>
                                <p:cTn id="248" nodeType="clickEffect" fill="hold" presetClass="entr" presetID="1">
                                  <p:stCondLst>
                                    <p:cond delay="0"/>
                                  </p:stCondLst>
                                  <p:childTnLst>
                                    <p:set>
                                      <p:cBhvr>
                                        <p:cTn id="249" dur="1" fill="hold">
                                          <p:stCondLst>
                                            <p:cond delay="0"/>
                                          </p:stCondLst>
                                        </p:cTn>
                                        <p:tgtEl>
                                          <p:spTgt spid="218"/>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1">
                                  <p:stCondLst>
                                    <p:cond delay="0"/>
                                  </p:stCondLst>
                                  <p:childTnLst>
                                    <p:set>
                                      <p:cBhvr>
                                        <p:cTn id="253"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nodeType="clickEffect" fill="hold" presetClass="entr" presetID="1">
                                  <p:stCondLst>
                                    <p:cond delay="0"/>
                                  </p:stCondLst>
                                  <p:childTnLst>
                                    <p:set>
                                      <p:cBhvr>
                                        <p:cTn id="257"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nodeType="clickEffect" fill="hold" presetClass="entr" presetID="1">
                                  <p:stCondLst>
                                    <p:cond delay="0"/>
                                  </p:stCondLst>
                                  <p:childTnLst>
                                    <p:set>
                                      <p:cBhvr>
                                        <p:cTn id="261"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nodeType="clickEffect" fill="hold" presetClass="entr" presetID="1">
                                  <p:stCondLst>
                                    <p:cond delay="0"/>
                                  </p:stCondLst>
                                  <p:childTnLst>
                                    <p:set>
                                      <p:cBhvr>
                                        <p:cTn id="265"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21" name="CuadroTexto 5"/>
          <p:cNvSpPr/>
          <p:nvPr/>
        </p:nvSpPr>
        <p:spPr>
          <a:xfrm>
            <a:off x="1024200" y="1577160"/>
            <a:ext cx="4224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Comunicación entre páginas</a:t>
            </a:r>
            <a:endParaRPr b="0" lang="es-ES" sz="2800" spc="-1" strike="noStrike">
              <a:latin typeface="Arial"/>
            </a:endParaRPr>
          </a:p>
        </p:txBody>
      </p:sp>
      <p:sp>
        <p:nvSpPr>
          <p:cNvPr id="222" name="CuadroTexto 6"/>
          <p:cNvSpPr/>
          <p:nvPr/>
        </p:nvSpPr>
        <p:spPr>
          <a:xfrm>
            <a:off x="702360" y="2100240"/>
            <a:ext cx="617652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2000" spc="-1" strike="noStrike">
                <a:solidFill>
                  <a:srgbClr val="000000"/>
                </a:solidFill>
                <a:latin typeface="Ink Free"/>
              </a:rPr>
              <a:t>GET</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fr-FR" sz="2000" spc="-1" strike="noStrike">
                <a:solidFill>
                  <a:srgbClr val="000000"/>
                </a:solidFill>
                <a:latin typeface="Ink Free"/>
              </a:rPr>
              <a:t>POST</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fr-FR" sz="2000" spc="-1" strike="noStrike">
                <a:solidFill>
                  <a:srgbClr val="000000"/>
                </a:solidFill>
                <a:latin typeface="Ink Free"/>
              </a:rPr>
              <a:t>Cookies</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fr-FR" sz="2000" spc="-1" strike="noStrike">
                <a:solidFill>
                  <a:srgbClr val="000000"/>
                </a:solidFill>
                <a:latin typeface="Ink Free"/>
              </a:rPr>
              <a:t>Variables de </a:t>
            </a:r>
            <a:r>
              <a:rPr b="0" lang="es-ES" sz="2000" spc="-1" strike="noStrike">
                <a:solidFill>
                  <a:srgbClr val="000000"/>
                </a:solidFill>
                <a:latin typeface="Ink Free"/>
              </a:rPr>
              <a:t>sesión</a:t>
            </a:r>
            <a:endParaRPr b="0" lang="es-ES" sz="2000" spc="-1" strike="noStrike">
              <a:latin typeface="Arial"/>
            </a:endParaRPr>
          </a:p>
        </p:txBody>
      </p:sp>
      <p:sp>
        <p:nvSpPr>
          <p:cNvPr id="223" name="CuadroTexto 3"/>
          <p:cNvSpPr/>
          <p:nvPr/>
        </p:nvSpPr>
        <p:spPr>
          <a:xfrm>
            <a:off x="2918160" y="5277240"/>
            <a:ext cx="70542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Ink Free"/>
              </a:rPr>
              <a:t>Los iremos viendo según los necesitemos.</a:t>
            </a:r>
            <a:endParaRPr b="0" lang="es-ES" sz="3200" spc="-1" strike="noStrike">
              <a:latin typeface="Arial"/>
            </a:endParaRPr>
          </a:p>
        </p:txBody>
      </p:sp>
      <p:sp>
        <p:nvSpPr>
          <p:cNvPr id="224" name="Imagen 8"/>
          <p:cNvSpPr/>
          <p:nvPr/>
        </p:nvSpPr>
        <p:spPr>
          <a:xfrm>
            <a:off x="6611760" y="2100240"/>
            <a:ext cx="4586040" cy="298080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66" dur="indefinite" restart="never" nodeType="tmRoot">
          <p:childTnLst>
            <p:seq>
              <p:cTn id="267" dur="indefinite" nodeType="mainSeq">
                <p:childTnLst>
                  <p:par>
                    <p:cTn id="268" fill="hold">
                      <p:stCondLst>
                        <p:cond delay="indefinite"/>
                      </p:stCondLst>
                      <p:childTnLst>
                        <p:par>
                          <p:cTn id="269" fill="hold">
                            <p:stCondLst>
                              <p:cond delay="0"/>
                            </p:stCondLst>
                            <p:childTnLst>
                              <p:par>
                                <p:cTn id="270" nodeType="clickEffect" fill="hold" presetClass="entr" presetID="1">
                                  <p:stCondLst>
                                    <p:cond delay="0"/>
                                  </p:stCondLst>
                                  <p:childTnLst>
                                    <p:set>
                                      <p:cBhvr>
                                        <p:cTn id="271" dur="1" fill="hold">
                                          <p:stCondLst>
                                            <p:cond delay="0"/>
                                          </p:stCondLst>
                                        </p:cTn>
                                        <p:tgtEl>
                                          <p:spTgt spid="222"/>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nodeType="clickEffect" fill="hold" presetClass="entr" presetID="1">
                                  <p:stCondLst>
                                    <p:cond delay="0"/>
                                  </p:stCondLst>
                                  <p:childTnLst>
                                    <p:set>
                                      <p:cBhvr>
                                        <p:cTn id="275"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nodeType="clickEffect" fill="hold" presetClass="entr" presetID="1">
                                  <p:stCondLst>
                                    <p:cond delay="0"/>
                                  </p:stCondLst>
                                  <p:childTnLst>
                                    <p:set>
                                      <p:cBhvr>
                                        <p:cTn id="279"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nodeType="clickEffect" fill="hold" presetClass="entr" presetID="1">
                                  <p:stCondLst>
                                    <p:cond delay="0"/>
                                  </p:stCondLst>
                                  <p:childTnLst>
                                    <p:set>
                                      <p:cBhvr>
                                        <p:cTn id="287"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1">
                                  <p:stCondLst>
                                    <p:cond delay="0"/>
                                  </p:stCondLst>
                                  <p:childTnLst>
                                    <p:set>
                                      <p:cBhvr>
                                        <p:cTn id="291"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adroTexto 2"/>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26" name="CuadroTexto 3"/>
          <p:cNvSpPr/>
          <p:nvPr/>
        </p:nvSpPr>
        <p:spPr>
          <a:xfrm>
            <a:off x="1017000" y="1577160"/>
            <a:ext cx="33328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¿Qué son las cookies?</a:t>
            </a:r>
            <a:endParaRPr b="0" lang="es-ES" sz="2800" spc="-1" strike="noStrike">
              <a:latin typeface="Arial"/>
            </a:endParaRPr>
          </a:p>
        </p:txBody>
      </p:sp>
      <p:sp>
        <p:nvSpPr>
          <p:cNvPr id="227" name="Imagen 5"/>
          <p:cNvSpPr/>
          <p:nvPr/>
        </p:nvSpPr>
        <p:spPr>
          <a:xfrm>
            <a:off x="5081040" y="3326760"/>
            <a:ext cx="6777720" cy="3237480"/>
          </a:xfrm>
          <a:prstGeom prst="roundRect">
            <a:avLst>
              <a:gd name="adj" fmla="val 16667"/>
            </a:avLst>
          </a:prstGeom>
          <a:blipFill rotWithShape="0">
            <a:blip r:embed="rId1"/>
            <a:srcRect/>
            <a:stretch/>
          </a:blipFill>
          <a:ln w="0">
            <a:noFill/>
          </a:ln>
        </p:spPr>
        <p:style>
          <a:lnRef idx="0"/>
          <a:fillRef idx="0"/>
          <a:effectRef idx="0"/>
          <a:fontRef idx="minor"/>
        </p:style>
      </p:sp>
      <p:sp>
        <p:nvSpPr>
          <p:cNvPr id="228" name="CuadroTexto 4"/>
          <p:cNvSpPr/>
          <p:nvPr/>
        </p:nvSpPr>
        <p:spPr>
          <a:xfrm>
            <a:off x="702360" y="2100240"/>
            <a:ext cx="4378320" cy="3138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Elemento que permite guardar información y estados de variables para conservarlos de una visita a otra y se almacenan en el ordenador del cliente.</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Solamente podemos guardar en ellas textos, nunca podrán ocupar más de 1 K, y deben tener una fecha de caducidad.</a:t>
            </a:r>
            <a:endParaRPr b="0" lang="es-ES" sz="2000" spc="-1" strike="noStrike">
              <a:latin typeface="Arial"/>
            </a:endParaRPr>
          </a:p>
        </p:txBody>
      </p:sp>
    </p:spTree>
  </p:cSld>
  <mc:AlternateContent>
    <mc:Choice Requires="p14">
      <p:transition spd="slow" p14:dur="2000"/>
    </mc:Choice>
    <mc:Fallback>
      <p:transition spd="slow"/>
    </mc:Fallback>
  </mc:AlternateContent>
  <p:timing>
    <p:tnLst>
      <p:par>
        <p:cTn id="292" dur="indefinite" restart="never" nodeType="tmRoot">
          <p:childTnLst>
            <p:seq>
              <p:cTn id="293" dur="indefinite" nodeType="mainSeq">
                <p:childTnLst>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228"/>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22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Imagen 1"/>
          <p:cNvSpPr/>
          <p:nvPr/>
        </p:nvSpPr>
        <p:spPr>
          <a:xfrm>
            <a:off x="7221600" y="1577160"/>
            <a:ext cx="4158720" cy="1030680"/>
          </a:xfrm>
          <a:prstGeom prst="roundRect">
            <a:avLst>
              <a:gd name="adj" fmla="val 16667"/>
            </a:avLst>
          </a:prstGeom>
          <a:blipFill rotWithShape="0">
            <a:blip r:embed="rId1"/>
            <a:srcRect/>
            <a:stretch/>
          </a:blipFill>
          <a:ln w="0">
            <a:noFill/>
          </a:ln>
        </p:spPr>
        <p:style>
          <a:lnRef idx="0"/>
          <a:fillRef idx="0"/>
          <a:effectRef idx="0"/>
          <a:fontRef idx="minor"/>
        </p:style>
      </p:sp>
      <p:sp>
        <p:nvSpPr>
          <p:cNvPr id="230"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31" name="CuadroTexto 4"/>
          <p:cNvSpPr/>
          <p:nvPr/>
        </p:nvSpPr>
        <p:spPr>
          <a:xfrm>
            <a:off x="1035000" y="1577160"/>
            <a:ext cx="5748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¿Por qué son un problema las cookies?</a:t>
            </a:r>
            <a:endParaRPr b="0" lang="es-ES" sz="2800" spc="-1" strike="noStrike">
              <a:latin typeface="Arial"/>
            </a:endParaRPr>
          </a:p>
        </p:txBody>
      </p:sp>
      <p:sp>
        <p:nvSpPr>
          <p:cNvPr id="232" name="CuadroTexto 6"/>
          <p:cNvSpPr/>
          <p:nvPr/>
        </p:nvSpPr>
        <p:spPr>
          <a:xfrm>
            <a:off x="702360" y="2100240"/>
            <a:ext cx="617652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2000" spc="-1" strike="noStrike">
                <a:solidFill>
                  <a:srgbClr val="000000"/>
                </a:solidFill>
                <a:latin typeface="Ink Free"/>
              </a:rPr>
              <a:t>Nos están vigilando y apuntando cada uno de nuestros movimientos, lo que puede convertirse en un abuso de información.</a:t>
            </a:r>
            <a:endParaRPr b="0" lang="es-ES" sz="2000" spc="-1" strike="noStrike">
              <a:latin typeface="Arial"/>
            </a:endParaRPr>
          </a:p>
          <a:p>
            <a:pPr>
              <a:lnSpc>
                <a:spcPct val="100000"/>
              </a:lnSpc>
              <a:buNone/>
            </a:pPr>
            <a:endParaRPr b="0" lang="es-ES" sz="2000" spc="-1" strike="noStrike">
              <a:latin typeface="Arial"/>
            </a:endParaRPr>
          </a:p>
          <a:p>
            <a:pPr>
              <a:lnSpc>
                <a:spcPct val="100000"/>
              </a:lnSpc>
              <a:buNone/>
            </a:pPr>
            <a:r>
              <a:rPr b="0" lang="es-ES" sz="2000" spc="-1" strike="noStrike">
                <a:solidFill>
                  <a:srgbClr val="000000"/>
                </a:solidFill>
                <a:latin typeface="Ink Free"/>
              </a:rPr>
              <a:t>Los servidores actuales subcontratan la publicidad a empresas que realizan un tratamiento muy pormenorizado de la información. Y al estar extendidas en varias webs, analizan nuestro comportamiento, sacando patrones e información interesante para sus clientes (propaganda, focalización de negocio, campañas de información, etc.).</a:t>
            </a:r>
            <a:endParaRPr b="0" lang="es-ES" sz="2000" spc="-1" strike="noStrike">
              <a:latin typeface="Arial"/>
            </a:endParaRPr>
          </a:p>
        </p:txBody>
      </p:sp>
      <p:sp>
        <p:nvSpPr>
          <p:cNvPr id="233" name="Imagen 5"/>
          <p:cNvSpPr/>
          <p:nvPr/>
        </p:nvSpPr>
        <p:spPr>
          <a:xfrm>
            <a:off x="7221600" y="2988720"/>
            <a:ext cx="4158720" cy="2286360"/>
          </a:xfrm>
          <a:prstGeom prst="roundRect">
            <a:avLst>
              <a:gd name="adj" fmla="val 16667"/>
            </a:avLst>
          </a:prstGeom>
          <a:blipFill rotWithShape="0">
            <a:blip r:embed="rId2"/>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306" dur="indefinite" restart="never" nodeType="tmRoot">
          <p:childTnLst>
            <p:seq>
              <p:cTn id="307" dur="indefinite" nodeType="mainSeq">
                <p:childTnLst>
                  <p:par>
                    <p:cTn id="308" fill="hold">
                      <p:stCondLst>
                        <p:cond delay="indefinite"/>
                      </p:stCondLst>
                      <p:childTnLst>
                        <p:par>
                          <p:cTn id="309" fill="hold">
                            <p:stCondLst>
                              <p:cond delay="0"/>
                            </p:stCondLst>
                            <p:childTnLst>
                              <p:par>
                                <p:cTn id="310" nodeType="clickEffect" fill="hold" presetClass="entr" presetID="1">
                                  <p:stCondLst>
                                    <p:cond delay="0"/>
                                  </p:stCondLst>
                                  <p:childTnLst>
                                    <p:set>
                                      <p:cBhvr>
                                        <p:cTn id="311" dur="1" fill="hold">
                                          <p:stCondLst>
                                            <p:cond delay="0"/>
                                          </p:stCondLst>
                                        </p:cTn>
                                        <p:tgtEl>
                                          <p:spTgt spid="232"/>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
                                  <p:stCondLst>
                                    <p:cond delay="0"/>
                                  </p:stCondLst>
                                  <p:childTnLst>
                                    <p:set>
                                      <p:cBhvr>
                                        <p:cTn id="315"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1">
                                  <p:stCondLst>
                                    <p:cond delay="0"/>
                                  </p:stCondLst>
                                  <p:childTnLst>
                                    <p:set>
                                      <p:cBhvr>
                                        <p:cTn id="319"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Imagen 2" descr=""/>
          <p:cNvPicPr/>
          <p:nvPr/>
        </p:nvPicPr>
        <p:blipFill>
          <a:blip r:embed="rId1"/>
          <a:stretch/>
        </p:blipFill>
        <p:spPr>
          <a:xfrm>
            <a:off x="1467000" y="2323800"/>
            <a:ext cx="9258120" cy="3561840"/>
          </a:xfrm>
          <a:prstGeom prst="rect">
            <a:avLst/>
          </a:prstGeom>
          <a:ln w="0">
            <a:solidFill>
              <a:srgbClr val="ff0000"/>
            </a:solidFill>
          </a:ln>
        </p:spPr>
      </p:pic>
      <p:sp>
        <p:nvSpPr>
          <p:cNvPr id="235"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36" name="CuadroTexto 6"/>
          <p:cNvSpPr/>
          <p:nvPr/>
        </p:nvSpPr>
        <p:spPr>
          <a:xfrm>
            <a:off x="1035000" y="1577160"/>
            <a:ext cx="5748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¿Por qué son un problema las cookies?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Imagen 1" descr=""/>
          <p:cNvPicPr/>
          <p:nvPr/>
        </p:nvPicPr>
        <p:blipFill>
          <a:blip r:embed="rId1"/>
          <a:stretch/>
        </p:blipFill>
        <p:spPr>
          <a:xfrm>
            <a:off x="1993680" y="2156040"/>
            <a:ext cx="9105480" cy="4161960"/>
          </a:xfrm>
          <a:prstGeom prst="rect">
            <a:avLst/>
          </a:prstGeom>
          <a:ln w="0">
            <a:solidFill>
              <a:srgbClr val="ff0000"/>
            </a:solidFill>
          </a:ln>
        </p:spPr>
      </p:pic>
      <p:sp>
        <p:nvSpPr>
          <p:cNvPr id="238"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39" name="CuadroTexto 6"/>
          <p:cNvSpPr/>
          <p:nvPr/>
        </p:nvSpPr>
        <p:spPr>
          <a:xfrm>
            <a:off x="1035000" y="1577160"/>
            <a:ext cx="5748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¿Por qué son un problema las cookies?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Imagen 2" descr=""/>
          <p:cNvPicPr/>
          <p:nvPr/>
        </p:nvPicPr>
        <p:blipFill>
          <a:blip r:embed="rId1"/>
          <a:stretch/>
        </p:blipFill>
        <p:spPr>
          <a:xfrm>
            <a:off x="1455120" y="2540160"/>
            <a:ext cx="9096120" cy="2095200"/>
          </a:xfrm>
          <a:prstGeom prst="rect">
            <a:avLst/>
          </a:prstGeom>
          <a:ln w="0">
            <a:solidFill>
              <a:srgbClr val="ff0000"/>
            </a:solidFill>
          </a:ln>
        </p:spPr>
      </p:pic>
      <p:sp>
        <p:nvSpPr>
          <p:cNvPr id="241"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242" name="CuadroTexto 6"/>
          <p:cNvSpPr/>
          <p:nvPr/>
        </p:nvSpPr>
        <p:spPr>
          <a:xfrm>
            <a:off x="1035000" y="1577160"/>
            <a:ext cx="5748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¿Por qué son un problema las cookies?</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CuadroTexto 1"/>
          <p:cNvSpPr/>
          <p:nvPr/>
        </p:nvSpPr>
        <p:spPr>
          <a:xfrm>
            <a:off x="1007280" y="1577160"/>
            <a:ext cx="28040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Adiós a la consola.</a:t>
            </a:r>
            <a:endParaRPr b="0" lang="es-ES" sz="2800" spc="-1" strike="noStrike">
              <a:latin typeface="Arial"/>
            </a:endParaRPr>
          </a:p>
        </p:txBody>
      </p:sp>
      <p:sp>
        <p:nvSpPr>
          <p:cNvPr id="48" name="CuadroTexto 3"/>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pic>
        <p:nvPicPr>
          <p:cNvPr id="49" name="Imagen 4" descr=""/>
          <p:cNvPicPr/>
          <p:nvPr/>
        </p:nvPicPr>
        <p:blipFill>
          <a:blip r:embed="rId1"/>
          <a:stretch/>
        </p:blipFill>
        <p:spPr>
          <a:xfrm>
            <a:off x="4465800" y="2421000"/>
            <a:ext cx="7152480" cy="3233880"/>
          </a:xfrm>
          <a:prstGeom prst="rect">
            <a:avLst/>
          </a:prstGeom>
          <a:ln w="0">
            <a:noFill/>
          </a:ln>
        </p:spPr>
      </p:pic>
      <p:sp>
        <p:nvSpPr>
          <p:cNvPr id="50" name="Conector recto 6"/>
          <p:cNvSpPr/>
          <p:nvPr/>
        </p:nvSpPr>
        <p:spPr>
          <a:xfrm>
            <a:off x="4403160" y="2391480"/>
            <a:ext cx="7216560" cy="3263400"/>
          </a:xfrm>
          <a:prstGeom prst="line">
            <a:avLst/>
          </a:prstGeom>
          <a:ln w="190500">
            <a:solidFill>
              <a:srgbClr val="ff0000"/>
            </a:solidFill>
          </a:ln>
        </p:spPr>
        <p:style>
          <a:lnRef idx="1">
            <a:schemeClr val="accent1"/>
          </a:lnRef>
          <a:fillRef idx="0">
            <a:schemeClr val="accent1"/>
          </a:fillRef>
          <a:effectRef idx="0">
            <a:schemeClr val="accent1"/>
          </a:effectRef>
          <a:fontRef idx="minor"/>
        </p:style>
      </p:sp>
      <p:sp>
        <p:nvSpPr>
          <p:cNvPr id="51" name="Conector recto 8"/>
          <p:cNvSpPr/>
          <p:nvPr/>
        </p:nvSpPr>
        <p:spPr>
          <a:xfrm flipH="1">
            <a:off x="4465800" y="2421000"/>
            <a:ext cx="7152840" cy="3233880"/>
          </a:xfrm>
          <a:prstGeom prst="line">
            <a:avLst/>
          </a:prstGeom>
          <a:ln w="190500">
            <a:solidFill>
              <a:srgbClr val="ff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adroTexto 1"/>
          <p:cNvSpPr/>
          <p:nvPr/>
        </p:nvSpPr>
        <p:spPr>
          <a:xfrm>
            <a:off x="1017720" y="1577160"/>
            <a:ext cx="4318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Hola a nuestra especialidad.</a:t>
            </a:r>
            <a:endParaRPr b="0" lang="es-ES" sz="2800" spc="-1" strike="noStrike">
              <a:latin typeface="Arial"/>
            </a:endParaRPr>
          </a:p>
        </p:txBody>
      </p:sp>
      <p:sp>
        <p:nvSpPr>
          <p:cNvPr id="53" name="CuadroTexto 2"/>
          <p:cNvSpPr/>
          <p:nvPr/>
        </p:nvSpPr>
        <p:spPr>
          <a:xfrm>
            <a:off x="3857040" y="5979960"/>
            <a:ext cx="74934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a:solidFill>
                  <a:srgbClr val="000000"/>
                </a:solidFill>
                <a:latin typeface="Ink Free"/>
              </a:rPr>
              <a:t>Sólo hemos tardado 6 meses en llegar aquí.</a:t>
            </a:r>
            <a:endParaRPr b="0" lang="es-ES" sz="3200" spc="-1" strike="noStrike">
              <a:latin typeface="Arial"/>
            </a:endParaRPr>
          </a:p>
        </p:txBody>
      </p:sp>
      <p:sp>
        <p:nvSpPr>
          <p:cNvPr id="54"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pic>
        <p:nvPicPr>
          <p:cNvPr id="55" name="Imagen 14" descr=""/>
          <p:cNvPicPr/>
          <p:nvPr/>
        </p:nvPicPr>
        <p:blipFill>
          <a:blip r:embed="rId1"/>
          <a:stretch/>
        </p:blipFill>
        <p:spPr>
          <a:xfrm>
            <a:off x="7897680" y="1411560"/>
            <a:ext cx="2866680" cy="5152680"/>
          </a:xfrm>
          <a:prstGeom prst="rect">
            <a:avLst/>
          </a:prstGeom>
          <a:ln w="0">
            <a:noFill/>
          </a:ln>
        </p:spPr>
      </p:pic>
      <p:pic>
        <p:nvPicPr>
          <p:cNvPr id="56" name="Imagen 16" descr=""/>
          <p:cNvPicPr/>
          <p:nvPr/>
        </p:nvPicPr>
        <p:blipFill>
          <a:blip r:embed="rId2"/>
          <a:stretch/>
        </p:blipFill>
        <p:spPr>
          <a:xfrm>
            <a:off x="993960" y="2405880"/>
            <a:ext cx="5393520" cy="3573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icture 4"/>
          <p:cNvSpPr/>
          <p:nvPr/>
        </p:nvSpPr>
        <p:spPr>
          <a:xfrm>
            <a:off x="381960" y="2068200"/>
            <a:ext cx="3471840" cy="2600280"/>
          </a:xfrm>
          <a:prstGeom prst="roundRect">
            <a:avLst>
              <a:gd name="adj" fmla="val 16667"/>
            </a:avLst>
          </a:prstGeom>
          <a:blipFill rotWithShape="0">
            <a:blip r:embed="rId1"/>
            <a:srcRect/>
            <a:stretch/>
          </a:blipFill>
          <a:ln w="0">
            <a:noFill/>
          </a:ln>
        </p:spPr>
        <p:style>
          <a:lnRef idx="0"/>
          <a:fillRef idx="0"/>
          <a:effectRef idx="0"/>
          <a:fontRef idx="minor"/>
        </p:style>
      </p:sp>
      <p:pic>
        <p:nvPicPr>
          <p:cNvPr id="58" name="Picture 6" descr="Resultado de imagen de data server png"/>
          <p:cNvPicPr/>
          <p:nvPr/>
        </p:nvPicPr>
        <p:blipFill>
          <a:blip r:embed="rId2"/>
          <a:stretch/>
        </p:blipFill>
        <p:spPr>
          <a:xfrm>
            <a:off x="1751400" y="5105880"/>
            <a:ext cx="1455480" cy="1351440"/>
          </a:xfrm>
          <a:prstGeom prst="rect">
            <a:avLst/>
          </a:prstGeom>
          <a:ln w="0">
            <a:noFill/>
          </a:ln>
        </p:spPr>
      </p:pic>
      <p:sp>
        <p:nvSpPr>
          <p:cNvPr id="59" name="Imagen 3"/>
          <p:cNvSpPr/>
          <p:nvPr/>
        </p:nvSpPr>
        <p:spPr>
          <a:xfrm>
            <a:off x="4407840" y="3145320"/>
            <a:ext cx="3968280" cy="1904760"/>
          </a:xfrm>
          <a:prstGeom prst="cloud">
            <a:avLst/>
          </a:prstGeom>
          <a:blipFill rotWithShape="0">
            <a:blip r:embed="rId3"/>
            <a:srcRect/>
            <a:stretch/>
          </a:blipFill>
          <a:ln w="0">
            <a:noFill/>
          </a:ln>
        </p:spPr>
        <p:style>
          <a:lnRef idx="0"/>
          <a:fillRef idx="0"/>
          <a:effectRef idx="0"/>
          <a:fontRef idx="minor"/>
        </p:style>
      </p:sp>
      <p:sp>
        <p:nvSpPr>
          <p:cNvPr id="60" name="Picture 12"/>
          <p:cNvSpPr/>
          <p:nvPr/>
        </p:nvSpPr>
        <p:spPr>
          <a:xfrm>
            <a:off x="8679960" y="4996080"/>
            <a:ext cx="3153600" cy="813600"/>
          </a:xfrm>
          <a:prstGeom prst="roundRect">
            <a:avLst>
              <a:gd name="adj" fmla="val 16667"/>
            </a:avLst>
          </a:prstGeom>
          <a:blipFill rotWithShape="0">
            <a:blip r:embed="rId4"/>
            <a:srcRect/>
            <a:stretch/>
          </a:blipFill>
          <a:ln w="0">
            <a:noFill/>
          </a:ln>
        </p:spPr>
        <p:style>
          <a:lnRef idx="0"/>
          <a:fillRef idx="0"/>
          <a:effectRef idx="0"/>
          <a:fontRef idx="minor"/>
        </p:style>
      </p:sp>
      <p:sp>
        <p:nvSpPr>
          <p:cNvPr id="61" name="Imagen 4"/>
          <p:cNvSpPr/>
          <p:nvPr/>
        </p:nvSpPr>
        <p:spPr>
          <a:xfrm>
            <a:off x="8693280" y="1371960"/>
            <a:ext cx="2908440" cy="2902320"/>
          </a:xfrm>
          <a:prstGeom prst="roundRect">
            <a:avLst>
              <a:gd name="adj" fmla="val 16667"/>
            </a:avLst>
          </a:prstGeom>
          <a:blipFill rotWithShape="0">
            <a:blip r:embed="rId5"/>
            <a:srcRect/>
            <a:stretch/>
          </a:blipFill>
          <a:ln w="0">
            <a:noFill/>
          </a:ln>
        </p:spPr>
        <p:style>
          <a:lnRef idx="0"/>
          <a:fillRef idx="0"/>
          <a:effectRef idx="0"/>
          <a:fontRef idx="minor"/>
        </p:style>
      </p:sp>
      <p:sp>
        <p:nvSpPr>
          <p:cNvPr id="62" name="CuadroTexto 8"/>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pic>
        <p:nvPicPr>
          <p:cNvPr id="63" name="Imagen 5" descr=""/>
          <p:cNvPicPr/>
          <p:nvPr/>
        </p:nvPicPr>
        <p:blipFill>
          <a:blip r:embed="rId6"/>
          <a:stretch/>
        </p:blipFill>
        <p:spPr>
          <a:xfrm>
            <a:off x="3303360" y="5474520"/>
            <a:ext cx="668880" cy="668880"/>
          </a:xfrm>
          <a:prstGeom prst="rect">
            <a:avLst/>
          </a:prstGeom>
          <a:ln w="0">
            <a:noFill/>
          </a:ln>
        </p:spPr>
      </p:pic>
      <p:sp>
        <p:nvSpPr>
          <p:cNvPr id="64" name="CuadroTexto 6"/>
          <p:cNvSpPr/>
          <p:nvPr/>
        </p:nvSpPr>
        <p:spPr>
          <a:xfrm>
            <a:off x="2491560" y="3905280"/>
            <a:ext cx="1430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Ink Free"/>
              </a:rPr>
              <a:t>Servidor Web</a:t>
            </a:r>
            <a:endParaRPr b="0" lang="es-ES" sz="1800" spc="-1" strike="noStrike">
              <a:latin typeface="Arial"/>
            </a:endParaRPr>
          </a:p>
        </p:txBody>
      </p:sp>
      <p:sp>
        <p:nvSpPr>
          <p:cNvPr id="65" name="CuadroTexto 12"/>
          <p:cNvSpPr/>
          <p:nvPr/>
        </p:nvSpPr>
        <p:spPr>
          <a:xfrm>
            <a:off x="2487600" y="6413040"/>
            <a:ext cx="1587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Ink Free"/>
              </a:rPr>
              <a:t>Servidor datos</a:t>
            </a:r>
            <a:endParaRPr b="0" lang="es-ES" sz="1800" spc="-1" strike="noStrike">
              <a:latin typeface="Arial"/>
            </a:endParaRPr>
          </a:p>
        </p:txBody>
      </p:sp>
      <p:sp>
        <p:nvSpPr>
          <p:cNvPr id="66" name="CuadroTexto 13"/>
          <p:cNvSpPr/>
          <p:nvPr/>
        </p:nvSpPr>
        <p:spPr>
          <a:xfrm>
            <a:off x="9278640" y="4336920"/>
            <a:ext cx="1842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Ink Free"/>
              </a:rPr>
              <a:t>Múltiples clientes</a:t>
            </a:r>
            <a:endParaRPr b="0" lang="es-ES" sz="1800" spc="-1" strike="noStrike">
              <a:latin typeface="Arial"/>
            </a:endParaRPr>
          </a:p>
        </p:txBody>
      </p:sp>
      <p:sp>
        <p:nvSpPr>
          <p:cNvPr id="67" name="CuadroTexto 14"/>
          <p:cNvSpPr/>
          <p:nvPr/>
        </p:nvSpPr>
        <p:spPr>
          <a:xfrm>
            <a:off x="8979840" y="5906160"/>
            <a:ext cx="2334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000000"/>
                </a:solidFill>
                <a:latin typeface="Ink Free"/>
              </a:rPr>
              <a:t>Múltiples navegadores</a:t>
            </a:r>
            <a:endParaRPr b="0" lang="es-ES" sz="1800" spc="-1" strike="noStrike">
              <a:latin typeface="Arial"/>
            </a:endParaRPr>
          </a:p>
        </p:txBody>
      </p:sp>
      <p:sp>
        <p:nvSpPr>
          <p:cNvPr id="68" name="Conector: curvado 10"/>
          <p:cNvSpPr/>
          <p:nvPr/>
        </p:nvSpPr>
        <p:spPr>
          <a:xfrm>
            <a:off x="3853800" y="3368520"/>
            <a:ext cx="804240" cy="391680"/>
          </a:xfrm>
          <a:prstGeom prst="curvedConnector3">
            <a:avLst>
              <a:gd name="adj1" fmla="val 50000"/>
            </a:avLst>
          </a:prstGeom>
          <a:noFill/>
          <a:ln w="508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69" name="Conector: curvado 21"/>
          <p:cNvSpPr/>
          <p:nvPr/>
        </p:nvSpPr>
        <p:spPr>
          <a:xfrm flipV="1" rot="10800000">
            <a:off x="8027640" y="2823120"/>
            <a:ext cx="665640" cy="542520"/>
          </a:xfrm>
          <a:prstGeom prst="curvedConnector3">
            <a:avLst>
              <a:gd name="adj1" fmla="val 50000"/>
            </a:avLst>
          </a:prstGeom>
          <a:noFill/>
          <a:ln w="508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70" name="Conector: curvado 24"/>
          <p:cNvSpPr/>
          <p:nvPr/>
        </p:nvSpPr>
        <p:spPr>
          <a:xfrm flipV="1">
            <a:off x="3972600" y="5008320"/>
            <a:ext cx="1720440" cy="800640"/>
          </a:xfrm>
          <a:prstGeom prst="curvedConnector3">
            <a:avLst>
              <a:gd name="adj1" fmla="val 101506"/>
            </a:avLst>
          </a:prstGeom>
          <a:noFill/>
          <a:ln w="508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71" name="Conector: curvado 28"/>
          <p:cNvSpPr/>
          <p:nvPr/>
        </p:nvSpPr>
        <p:spPr>
          <a:xfrm rot="10800000">
            <a:off x="6979320" y="5033880"/>
            <a:ext cx="1700640" cy="369000"/>
          </a:xfrm>
          <a:prstGeom prst="curvedConnector3">
            <a:avLst>
              <a:gd name="adj1" fmla="val 100450"/>
            </a:avLst>
          </a:prstGeom>
          <a:noFill/>
          <a:ln w="508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72" name="CuadroTexto 32"/>
          <p:cNvSpPr/>
          <p:nvPr/>
        </p:nvSpPr>
        <p:spPr>
          <a:xfrm>
            <a:off x="1021320" y="1577160"/>
            <a:ext cx="39330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¿Cómo funciona una web?</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Imagen 4" descr=""/>
          <p:cNvPicPr/>
          <p:nvPr/>
        </p:nvPicPr>
        <p:blipFill>
          <a:blip r:embed="rId1"/>
          <a:stretch/>
        </p:blipFill>
        <p:spPr>
          <a:xfrm>
            <a:off x="3646440" y="1598040"/>
            <a:ext cx="7733880" cy="5091480"/>
          </a:xfrm>
          <a:prstGeom prst="rect">
            <a:avLst/>
          </a:prstGeom>
          <a:ln w="0">
            <a:noFill/>
          </a:ln>
        </p:spPr>
      </p:pic>
      <p:sp>
        <p:nvSpPr>
          <p:cNvPr id="74" name="CuadroTexto 2"/>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75" name="CuadroTexto 3"/>
          <p:cNvSpPr/>
          <p:nvPr/>
        </p:nvSpPr>
        <p:spPr>
          <a:xfrm>
            <a:off x="1008360" y="1577160"/>
            <a:ext cx="2559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Para navegar ...</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adroTexto 3"/>
          <p:cNvSpPr/>
          <p:nvPr/>
        </p:nvSpPr>
        <p:spPr>
          <a:xfrm>
            <a:off x="993960" y="2274840"/>
            <a:ext cx="6517800" cy="26499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s-ES" sz="2400" spc="-1" strike="noStrike">
                <a:solidFill>
                  <a:srgbClr val="000000"/>
                </a:solidFill>
                <a:latin typeface="Ink Free"/>
              </a:rPr>
              <a:t>Independencia de la ubicación geográfica.</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Facilidad de instalación y mantenimiento.</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Centralización de información.</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Centralización de medidas de seguridad.</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Teletrabajo.</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Multiplataforma.</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365 – 24 horas.</a:t>
            </a:r>
            <a:endParaRPr b="0" lang="es-ES" sz="2400" spc="-1" strike="noStrike">
              <a:latin typeface="Arial"/>
            </a:endParaRPr>
          </a:p>
        </p:txBody>
      </p:sp>
      <p:sp>
        <p:nvSpPr>
          <p:cNvPr id="77"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78" name="CuadroTexto 6"/>
          <p:cNvSpPr/>
          <p:nvPr/>
        </p:nvSpPr>
        <p:spPr>
          <a:xfrm>
            <a:off x="1017720" y="1577160"/>
            <a:ext cx="42944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Ventajas del desarrollo web.</a:t>
            </a:r>
            <a:endParaRPr b="0" lang="es-ES" sz="2800" spc="-1" strike="noStrike">
              <a:latin typeface="Arial"/>
            </a:endParaRPr>
          </a:p>
        </p:txBody>
      </p:sp>
      <p:grpSp>
        <p:nvGrpSpPr>
          <p:cNvPr id="79" name="Grupo 19"/>
          <p:cNvGrpSpPr/>
          <p:nvPr/>
        </p:nvGrpSpPr>
        <p:grpSpPr>
          <a:xfrm>
            <a:off x="7990920" y="1577160"/>
            <a:ext cx="3734280" cy="3176280"/>
            <a:chOff x="7990920" y="1577160"/>
            <a:chExt cx="3734280" cy="3176280"/>
          </a:xfrm>
        </p:grpSpPr>
        <p:pic>
          <p:nvPicPr>
            <p:cNvPr id="80" name="Imagen 1" descr=""/>
            <p:cNvPicPr/>
            <p:nvPr/>
          </p:nvPicPr>
          <p:blipFill>
            <a:blip r:embed="rId1"/>
            <a:stretch/>
          </p:blipFill>
          <p:spPr>
            <a:xfrm>
              <a:off x="7990920" y="1577160"/>
              <a:ext cx="3734280" cy="3176280"/>
            </a:xfrm>
            <a:prstGeom prst="rect">
              <a:avLst/>
            </a:prstGeom>
            <a:ln w="0">
              <a:solidFill>
                <a:srgbClr val="c00000"/>
              </a:solidFill>
            </a:ln>
          </p:spPr>
        </p:pic>
        <p:pic>
          <p:nvPicPr>
            <p:cNvPr id="81" name="Imagen 8" descr=""/>
            <p:cNvPicPr/>
            <p:nvPr/>
          </p:nvPicPr>
          <p:blipFill>
            <a:blip r:embed="rId2"/>
            <a:stretch/>
          </p:blipFill>
          <p:spPr>
            <a:xfrm>
              <a:off x="10832040" y="2016000"/>
              <a:ext cx="262080" cy="262080"/>
            </a:xfrm>
            <a:prstGeom prst="rect">
              <a:avLst/>
            </a:prstGeom>
            <a:ln w="0">
              <a:noFill/>
            </a:ln>
          </p:spPr>
        </p:pic>
        <p:pic>
          <p:nvPicPr>
            <p:cNvPr id="82" name="Imagen 9" descr=""/>
            <p:cNvPicPr/>
            <p:nvPr/>
          </p:nvPicPr>
          <p:blipFill>
            <a:blip r:embed="rId3"/>
            <a:stretch/>
          </p:blipFill>
          <p:spPr>
            <a:xfrm>
              <a:off x="10069920" y="2016000"/>
              <a:ext cx="262080" cy="262080"/>
            </a:xfrm>
            <a:prstGeom prst="rect">
              <a:avLst/>
            </a:prstGeom>
            <a:ln w="0">
              <a:noFill/>
            </a:ln>
          </p:spPr>
        </p:pic>
        <p:pic>
          <p:nvPicPr>
            <p:cNvPr id="83" name="Imagen 10" descr=""/>
            <p:cNvPicPr/>
            <p:nvPr/>
          </p:nvPicPr>
          <p:blipFill>
            <a:blip r:embed="rId4"/>
            <a:stretch/>
          </p:blipFill>
          <p:spPr>
            <a:xfrm>
              <a:off x="9054720" y="2444040"/>
              <a:ext cx="262080" cy="262080"/>
            </a:xfrm>
            <a:prstGeom prst="rect">
              <a:avLst/>
            </a:prstGeom>
            <a:ln w="0">
              <a:noFill/>
            </a:ln>
          </p:spPr>
        </p:pic>
        <p:pic>
          <p:nvPicPr>
            <p:cNvPr id="84" name="Imagen 11" descr=""/>
            <p:cNvPicPr/>
            <p:nvPr/>
          </p:nvPicPr>
          <p:blipFill>
            <a:blip r:embed="rId5"/>
            <a:stretch/>
          </p:blipFill>
          <p:spPr>
            <a:xfrm>
              <a:off x="8292960" y="3341880"/>
              <a:ext cx="262080" cy="262080"/>
            </a:xfrm>
            <a:prstGeom prst="rect">
              <a:avLst/>
            </a:prstGeom>
            <a:ln w="0">
              <a:noFill/>
            </a:ln>
          </p:spPr>
        </p:pic>
        <p:pic>
          <p:nvPicPr>
            <p:cNvPr id="85" name="Imagen 12" descr=""/>
            <p:cNvPicPr/>
            <p:nvPr/>
          </p:nvPicPr>
          <p:blipFill>
            <a:blip r:embed="rId6"/>
            <a:stretch/>
          </p:blipFill>
          <p:spPr>
            <a:xfrm>
              <a:off x="8794440" y="4095000"/>
              <a:ext cx="262080" cy="262080"/>
            </a:xfrm>
            <a:prstGeom prst="rect">
              <a:avLst/>
            </a:prstGeom>
            <a:ln w="0">
              <a:noFill/>
            </a:ln>
          </p:spPr>
        </p:pic>
        <p:pic>
          <p:nvPicPr>
            <p:cNvPr id="86" name="Imagen 13" descr=""/>
            <p:cNvPicPr/>
            <p:nvPr/>
          </p:nvPicPr>
          <p:blipFill>
            <a:blip r:embed="rId7"/>
            <a:stretch/>
          </p:blipFill>
          <p:spPr>
            <a:xfrm>
              <a:off x="9595800" y="4226400"/>
              <a:ext cx="262080" cy="262080"/>
            </a:xfrm>
            <a:prstGeom prst="rect">
              <a:avLst/>
            </a:prstGeom>
            <a:ln w="0">
              <a:noFill/>
            </a:ln>
          </p:spPr>
        </p:pic>
        <p:pic>
          <p:nvPicPr>
            <p:cNvPr id="87" name="Imagen 14" descr=""/>
            <p:cNvPicPr/>
            <p:nvPr/>
          </p:nvPicPr>
          <p:blipFill>
            <a:blip r:embed="rId8"/>
            <a:stretch/>
          </p:blipFill>
          <p:spPr>
            <a:xfrm>
              <a:off x="10350000" y="2592000"/>
              <a:ext cx="262080" cy="262080"/>
            </a:xfrm>
            <a:prstGeom prst="rect">
              <a:avLst/>
            </a:prstGeom>
            <a:ln w="0">
              <a:noFill/>
            </a:ln>
          </p:spPr>
        </p:pic>
        <p:pic>
          <p:nvPicPr>
            <p:cNvPr id="88" name="Imagen 15" descr=""/>
            <p:cNvPicPr/>
            <p:nvPr/>
          </p:nvPicPr>
          <p:blipFill>
            <a:blip r:embed="rId9"/>
            <a:stretch/>
          </p:blipFill>
          <p:spPr>
            <a:xfrm>
              <a:off x="9186120" y="3065760"/>
              <a:ext cx="262080" cy="262080"/>
            </a:xfrm>
            <a:prstGeom prst="rect">
              <a:avLst/>
            </a:prstGeom>
            <a:ln w="0">
              <a:noFill/>
            </a:ln>
          </p:spPr>
        </p:pic>
        <p:pic>
          <p:nvPicPr>
            <p:cNvPr id="89" name="Imagen 16" descr=""/>
            <p:cNvPicPr/>
            <p:nvPr/>
          </p:nvPicPr>
          <p:blipFill>
            <a:blip r:embed="rId10"/>
            <a:stretch/>
          </p:blipFill>
          <p:spPr>
            <a:xfrm>
              <a:off x="9036000" y="3287880"/>
              <a:ext cx="262080" cy="262080"/>
            </a:xfrm>
            <a:prstGeom prst="rect">
              <a:avLst/>
            </a:prstGeom>
            <a:ln w="0">
              <a:noFill/>
            </a:ln>
          </p:spPr>
        </p:pic>
        <p:pic>
          <p:nvPicPr>
            <p:cNvPr id="90" name="Imagen 17" descr=""/>
            <p:cNvPicPr/>
            <p:nvPr/>
          </p:nvPicPr>
          <p:blipFill>
            <a:blip r:embed="rId11"/>
            <a:stretch/>
          </p:blipFill>
          <p:spPr>
            <a:xfrm>
              <a:off x="10155600" y="2364480"/>
              <a:ext cx="262080" cy="262080"/>
            </a:xfrm>
            <a:prstGeom prst="rect">
              <a:avLst/>
            </a:prstGeom>
            <a:ln w="0">
              <a:noFill/>
            </a:ln>
          </p:spPr>
        </p:pic>
        <p:pic>
          <p:nvPicPr>
            <p:cNvPr id="91" name="Imagen 18" descr=""/>
            <p:cNvPicPr/>
            <p:nvPr/>
          </p:nvPicPr>
          <p:blipFill>
            <a:blip r:embed="rId12"/>
            <a:stretch/>
          </p:blipFill>
          <p:spPr>
            <a:xfrm>
              <a:off x="8355240" y="2934360"/>
              <a:ext cx="262080" cy="262080"/>
            </a:xfrm>
            <a:prstGeom prst="rect">
              <a:avLst/>
            </a:prstGeom>
            <a:ln w="0">
              <a:noFill/>
            </a:ln>
          </p:spPr>
        </p:pic>
      </p:gr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adroTexto 3"/>
          <p:cNvSpPr/>
          <p:nvPr/>
        </p:nvSpPr>
        <p:spPr>
          <a:xfrm>
            <a:off x="993960" y="2263680"/>
            <a:ext cx="8311680" cy="22842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s-ES" sz="2400" spc="-1" strike="noStrike">
                <a:solidFill>
                  <a:srgbClr val="000000"/>
                </a:solidFill>
                <a:latin typeface="Ink Free"/>
              </a:rPr>
              <a:t>Necesidad acceso a Internet permanente.</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Compatibilidad de navegadores.</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Sólo existe una versión disponible de la aplicación.</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Dependes del servidor que publica la aplicación.</a:t>
            </a:r>
            <a:endParaRPr b="0" lang="es-ES" sz="2400" spc="-1" strike="noStrike">
              <a:latin typeface="Arial"/>
            </a:endParaRPr>
          </a:p>
          <a:p>
            <a:pPr marL="343080" indent="-343080">
              <a:lnSpc>
                <a:spcPct val="100000"/>
              </a:lnSpc>
              <a:buClr>
                <a:srgbClr val="000000"/>
              </a:buClr>
              <a:buFont typeface="Arial"/>
              <a:buChar char="•"/>
            </a:pPr>
            <a:r>
              <a:rPr b="0" lang="es-ES" sz="2400" spc="-1" strike="noStrike">
                <a:solidFill>
                  <a:srgbClr val="000000"/>
                </a:solidFill>
                <a:latin typeface="Ink Free"/>
              </a:rPr>
              <a:t>Posibles problemas de seguridad o rastreo de comunicaciones por parte del servidor.</a:t>
            </a:r>
            <a:endParaRPr b="0" lang="es-ES" sz="2400" spc="-1" strike="noStrike">
              <a:latin typeface="Arial"/>
            </a:endParaRPr>
          </a:p>
        </p:txBody>
      </p:sp>
      <p:sp>
        <p:nvSpPr>
          <p:cNvPr id="93" name="CuadroTexto 4"/>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94" name="CuadroTexto 5"/>
          <p:cNvSpPr/>
          <p:nvPr/>
        </p:nvSpPr>
        <p:spPr>
          <a:xfrm>
            <a:off x="1028880" y="1577160"/>
            <a:ext cx="48445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Desventajas del desarrollo web.</a:t>
            </a:r>
            <a:endParaRPr b="0" lang="es-ES" sz="2800" spc="-1" strike="noStrike">
              <a:latin typeface="Arial"/>
            </a:endParaRPr>
          </a:p>
        </p:txBody>
      </p:sp>
      <p:sp>
        <p:nvSpPr>
          <p:cNvPr id="95" name="Imagen 1"/>
          <p:cNvSpPr/>
          <p:nvPr/>
        </p:nvSpPr>
        <p:spPr>
          <a:xfrm>
            <a:off x="6531120" y="4898160"/>
            <a:ext cx="4849200" cy="125496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icture 12"/>
          <p:cNvSpPr/>
          <p:nvPr/>
        </p:nvSpPr>
        <p:spPr>
          <a:xfrm>
            <a:off x="5293080" y="2325240"/>
            <a:ext cx="6087240" cy="1570320"/>
          </a:xfrm>
          <a:prstGeom prst="roundRect">
            <a:avLst>
              <a:gd name="adj" fmla="val 16667"/>
            </a:avLst>
          </a:prstGeom>
          <a:blipFill rotWithShape="0">
            <a:blip r:embed="rId1"/>
            <a:srcRect/>
            <a:stretch/>
          </a:blipFill>
          <a:ln w="0">
            <a:noFill/>
          </a:ln>
        </p:spPr>
        <p:style>
          <a:lnRef idx="0"/>
          <a:fillRef idx="0"/>
          <a:effectRef idx="0"/>
          <a:fontRef idx="minor"/>
        </p:style>
      </p:sp>
      <p:pic>
        <p:nvPicPr>
          <p:cNvPr id="97" name="Imagen 2" descr=""/>
          <p:cNvPicPr/>
          <p:nvPr/>
        </p:nvPicPr>
        <p:blipFill>
          <a:blip r:embed="rId2"/>
          <a:stretch/>
        </p:blipFill>
        <p:spPr>
          <a:xfrm>
            <a:off x="3251520" y="4978800"/>
            <a:ext cx="3256560" cy="539640"/>
          </a:xfrm>
          <a:prstGeom prst="rect">
            <a:avLst/>
          </a:prstGeom>
          <a:ln w="0">
            <a:solidFill>
              <a:srgbClr val="4472c4"/>
            </a:solidFill>
          </a:ln>
        </p:spPr>
      </p:pic>
      <p:pic>
        <p:nvPicPr>
          <p:cNvPr id="98" name="Imagen 5" descr=""/>
          <p:cNvPicPr/>
          <p:nvPr/>
        </p:nvPicPr>
        <p:blipFill>
          <a:blip r:embed="rId3"/>
          <a:stretch/>
        </p:blipFill>
        <p:spPr>
          <a:xfrm>
            <a:off x="6904080" y="4208040"/>
            <a:ext cx="4476240" cy="2356200"/>
          </a:xfrm>
          <a:prstGeom prst="rect">
            <a:avLst/>
          </a:prstGeom>
          <a:ln w="0">
            <a:solidFill>
              <a:srgbClr val="4472c4"/>
            </a:solidFill>
          </a:ln>
        </p:spPr>
      </p:pic>
      <p:sp>
        <p:nvSpPr>
          <p:cNvPr id="99" name="CuadroTexto 6"/>
          <p:cNvSpPr/>
          <p:nvPr/>
        </p:nvSpPr>
        <p:spPr>
          <a:xfrm>
            <a:off x="702360" y="293400"/>
            <a:ext cx="10678320" cy="640080"/>
          </a:xfrm>
          <a:prstGeom prst="roundRect">
            <a:avLst>
              <a:gd name="adj" fmla="val 16667"/>
            </a:avLst>
          </a:prstGeom>
          <a:gradFill rotWithShape="0">
            <a:gsLst>
              <a:gs pos="0">
                <a:srgbClr val="ffffff"/>
              </a:gs>
              <a:gs pos="100000">
                <a:srgbClr val="ed7d31"/>
              </a:gs>
            </a:gsLst>
            <a:path path="circle">
              <a:fillToRect l="50000" t="0" r="50000" b="100000"/>
            </a:path>
          </a:gradFill>
          <a:ln w="0">
            <a:solidFill>
              <a:srgbClr val="c00000"/>
            </a:solidFill>
          </a:ln>
        </p:spPr>
        <p:style>
          <a:lnRef idx="0"/>
          <a:fillRef idx="0"/>
          <a:effectRef idx="0"/>
          <a:fontRef idx="minor"/>
        </p:style>
        <p:txBody>
          <a:bodyPr lIns="90000" rIns="90000" tIns="45000" bIns="45000" anchor="t">
            <a:spAutoFit/>
          </a:bodyPr>
          <a:p>
            <a:pPr>
              <a:lnSpc>
                <a:spcPct val="100000"/>
              </a:lnSpc>
              <a:buNone/>
            </a:pPr>
            <a:r>
              <a:rPr b="0" lang="es-ES" sz="3200" spc="-1" strike="noStrike">
                <a:solidFill>
                  <a:srgbClr val="000000"/>
                </a:solidFill>
                <a:latin typeface="Ink Free"/>
              </a:rPr>
              <a:t>Y lo podemos hacer en la web</a:t>
            </a:r>
            <a:endParaRPr b="0" lang="es-ES" sz="3200" spc="-1" strike="noStrike">
              <a:latin typeface="Arial"/>
            </a:endParaRPr>
          </a:p>
        </p:txBody>
      </p:sp>
      <p:sp>
        <p:nvSpPr>
          <p:cNvPr id="100" name="CuadroTexto 7"/>
          <p:cNvSpPr/>
          <p:nvPr/>
        </p:nvSpPr>
        <p:spPr>
          <a:xfrm>
            <a:off x="1046520" y="1577160"/>
            <a:ext cx="7447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2800" spc="-1" strike="noStrike">
                <a:solidFill>
                  <a:srgbClr val="000000"/>
                </a:solidFill>
                <a:latin typeface="Ink Free"/>
              </a:rPr>
              <a:t>Diferentes navegadores -&gt; diferentes resultados</a:t>
            </a:r>
            <a:endParaRPr b="0" lang="es-ES" sz="2800" spc="-1" strike="noStrike">
              <a:latin typeface="Arial"/>
            </a:endParaRPr>
          </a:p>
        </p:txBody>
      </p:sp>
      <p:sp>
        <p:nvSpPr>
          <p:cNvPr id="101" name="Imagen 4"/>
          <p:cNvSpPr/>
          <p:nvPr/>
        </p:nvSpPr>
        <p:spPr>
          <a:xfrm>
            <a:off x="702360" y="2325240"/>
            <a:ext cx="3256560" cy="1538280"/>
          </a:xfrm>
          <a:prstGeom prst="roundRect">
            <a:avLst>
              <a:gd name="adj" fmla="val 16667"/>
            </a:avLst>
          </a:prstGeom>
          <a:blipFill rotWithShape="0">
            <a:blip r:embed="rId4"/>
            <a:srcRect/>
            <a:stretch/>
          </a:blipFill>
          <a:ln w="0">
            <a:noFill/>
          </a:ln>
        </p:spPr>
        <p:style>
          <a:lnRef idx="0"/>
          <a:fillRef idx="0"/>
          <a:effectRef idx="0"/>
          <a:fontRef idx="minor"/>
        </p:style>
      </p:sp>
      <p:sp>
        <p:nvSpPr>
          <p:cNvPr id="102" name="Flecha: a la derecha 8"/>
          <p:cNvSpPr/>
          <p:nvPr/>
        </p:nvSpPr>
        <p:spPr>
          <a:xfrm>
            <a:off x="4178160" y="2770920"/>
            <a:ext cx="984240" cy="646560"/>
          </a:xfrm>
          <a:prstGeom prst="rightArrow">
            <a:avLst>
              <a:gd name="adj1" fmla="val 50000"/>
              <a:gd name="adj2"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5068</TotalTime>
  <Application>LibreOffice/7.3.5.2$Windows_X86_64 LibreOffice_project/184fe81b8c8c30d8b5082578aee2fed2ea847c01</Application>
  <AppVersion>15.0000</AppVersion>
  <Words>1472</Words>
  <Paragraphs>132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2019-03-09T16:47:49Z</dcterms:created>
  <dc:creator>Jose Pestano</dc:creator>
  <dc:description/>
  <dc:language>es-ES</dc:language>
  <cp:lastModifiedBy/>
  <dcterms:modified xsi:type="dcterms:W3CDTF">2023-05-08T11:18:19Z</dcterms:modified>
  <cp:revision>37</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Personalizado</vt:lpwstr>
  </property>
  <property fmtid="{D5CDD505-2E9C-101B-9397-08002B2CF9AE}" pid="3" name="Slides">
    <vt:i4>27</vt:i4>
  </property>
</Properties>
</file>